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4084-381E-4BCE-8F01-4A59B69F5DDB}" type="datetimeFigureOut">
              <a:rPr lang="en-US" smtClean="0"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Bayesian Classification</a:t>
            </a:r>
            <a:r>
              <a:rPr lang="en-US" b="1" dirty="0"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(or Naïve Bayesian classifier)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51014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/>
              <a:t>Bayesian classification </a:t>
            </a:r>
            <a:r>
              <a:rPr lang="en-US" sz="2800" dirty="0"/>
              <a:t>is a statistical technique used to classify the data based on probabilistic reasoning.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It is a type of probabilistic classification that uses </a:t>
            </a:r>
            <a:r>
              <a:rPr lang="en-US" sz="2800" b="1" dirty="0"/>
              <a:t>Bayes' theorem </a:t>
            </a:r>
            <a:r>
              <a:rPr lang="en-US" sz="2800" dirty="0"/>
              <a:t>to predict the probability of a data point belonging to a certain class.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The basic idea behind Bayesian classification is </a:t>
            </a:r>
            <a:r>
              <a:rPr lang="en-US" sz="2800" b="1" i="1" dirty="0"/>
              <a:t>to assign a class label </a:t>
            </a:r>
            <a:r>
              <a:rPr lang="en-US" sz="2800" dirty="0"/>
              <a:t>to a new data record based on the probability that it belongs to a particular class. </a:t>
            </a:r>
          </a:p>
          <a:p>
            <a:pPr algn="just"/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5FC6-664F-7437-3717-1080D3ACB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F305A-FE40-6E68-89B2-800C2AFDB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The Bayesian classification is a powerful technique for probabilistic inference and decision-making and is widely used in various applications such as </a:t>
            </a:r>
            <a:r>
              <a:rPr lang="en-US" sz="2800" b="1" i="1" dirty="0"/>
              <a:t>medical diagnosis, spam classification, fraud detection</a:t>
            </a:r>
            <a:r>
              <a:rPr lang="en-US" sz="2800" dirty="0"/>
              <a:t>, etc. 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b="1" i="1" dirty="0"/>
              <a:t>Naïve Bayesian classifier: </a:t>
            </a:r>
          </a:p>
          <a:p>
            <a:pPr marL="0" indent="0" algn="just">
              <a:buNone/>
            </a:pPr>
            <a:r>
              <a:rPr lang="en-US" sz="2800" b="1" i="1" dirty="0"/>
              <a:t>	</a:t>
            </a:r>
            <a:r>
              <a:rPr lang="en-US" sz="2800" dirty="0"/>
              <a:t>Bayesian classification is based on </a:t>
            </a:r>
            <a:r>
              <a:rPr lang="en-US" sz="2800" b="1" dirty="0">
                <a:solidFill>
                  <a:srgbClr val="FF0000"/>
                </a:solidFill>
              </a:rPr>
              <a:t>Bayes’ theorem</a:t>
            </a:r>
            <a:r>
              <a:rPr lang="en-US" sz="2800" dirty="0"/>
              <a:t>, a simple Bayesian classifier known as the </a:t>
            </a:r>
            <a:r>
              <a:rPr lang="en-US" sz="2800" b="1" i="1" dirty="0"/>
              <a:t>naïve Bayesian classifier.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53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F7C0A-95D8-F737-336C-B1FB8C096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4A707-FD9A-C56B-81B9-3F5E2FE87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79006"/>
          </a:xfrm>
        </p:spPr>
        <p:txBody>
          <a:bodyPr>
            <a:normAutofit/>
          </a:bodyPr>
          <a:lstStyle/>
          <a:p>
            <a:pPr algn="just"/>
            <a:r>
              <a:rPr lang="en-US" sz="2800" b="1" u="sng" dirty="0"/>
              <a:t>Bayes’ theorem: </a:t>
            </a:r>
          </a:p>
          <a:p>
            <a:pPr marL="0" indent="0" algn="just">
              <a:buNone/>
            </a:pPr>
            <a:r>
              <a:rPr lang="en-US" sz="2800" b="1" dirty="0"/>
              <a:t>	</a:t>
            </a:r>
            <a:r>
              <a:rPr lang="en-US" sz="2800" dirty="0"/>
              <a:t>Bayes’ theorem is named after </a:t>
            </a:r>
            <a:r>
              <a:rPr lang="en-US" sz="2800" b="1" i="1" dirty="0"/>
              <a:t>Thomas Bayes</a:t>
            </a:r>
            <a:r>
              <a:rPr lang="en-US" sz="2800" dirty="0"/>
              <a:t>, an 18th-century British mathematician who first formulated it. 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In data mining, </a:t>
            </a:r>
            <a:r>
              <a:rPr lang="en-US" sz="2800" i="1" dirty="0"/>
              <a:t>Bayes' theorem </a:t>
            </a:r>
            <a:r>
              <a:rPr lang="en-US" sz="2800" dirty="0"/>
              <a:t>is used to </a:t>
            </a:r>
            <a:r>
              <a:rPr lang="en-US" sz="2800" b="1" i="1" dirty="0"/>
              <a:t>compute</a:t>
            </a:r>
            <a:r>
              <a:rPr lang="en-US" sz="2800" i="1" dirty="0"/>
              <a:t> </a:t>
            </a:r>
            <a:r>
              <a:rPr lang="en-US" sz="2800" dirty="0"/>
              <a:t>the </a:t>
            </a:r>
            <a:r>
              <a:rPr lang="en-US" sz="2800" b="1" i="1" dirty="0"/>
              <a:t>probability</a:t>
            </a:r>
            <a:r>
              <a:rPr lang="en-US" sz="2800" i="1" dirty="0"/>
              <a:t> of a hypothesis </a:t>
            </a:r>
            <a:r>
              <a:rPr lang="en-US" sz="2800" dirty="0"/>
              <a:t>(such as a class label) for given some observed event (such as a set of attributes or features). </a:t>
            </a:r>
          </a:p>
          <a:p>
            <a:pPr marL="0" indent="0" algn="just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404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FF902-2586-F12D-1904-C57F111B3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BFF07-417F-9DE3-9B40-D2968457B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7900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800" dirty="0"/>
              <a:t>The </a:t>
            </a:r>
            <a:r>
              <a:rPr lang="en-US" sz="2800" b="1" i="1" dirty="0"/>
              <a:t>formula for Bayes' Theorem </a:t>
            </a:r>
            <a:r>
              <a:rPr lang="en-US" sz="2800" dirty="0"/>
              <a:t>is as follows: </a:t>
            </a:r>
            <a:endParaRPr lang="en-US" sz="2400" dirty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b="1" i="1" dirty="0"/>
              <a:t>Bayes' Theorem </a:t>
            </a:r>
            <a:r>
              <a:rPr lang="en-US" sz="2800" dirty="0"/>
              <a:t>consists of two types of probabilities: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the </a:t>
            </a:r>
            <a:r>
              <a:rPr lang="en-US" sz="2800" b="1" i="1" dirty="0"/>
              <a:t>posterior probability (P(H/X)) </a:t>
            </a:r>
            <a:r>
              <a:rPr lang="en-US" sz="2800" dirty="0"/>
              <a:t>and 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the </a:t>
            </a:r>
            <a:r>
              <a:rPr lang="en-US" sz="2800" b="1" i="1" dirty="0"/>
              <a:t>prior probability </a:t>
            </a:r>
            <a:r>
              <a:rPr lang="en-US" sz="2800" b="1" dirty="0"/>
              <a:t>(P(H)), 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where </a:t>
            </a:r>
            <a:r>
              <a:rPr lang="en-US" sz="2800" b="1" dirty="0"/>
              <a:t>X </a:t>
            </a:r>
            <a:r>
              <a:rPr lang="en-US" sz="2800" dirty="0"/>
              <a:t>represents the data tuple and </a:t>
            </a:r>
            <a:r>
              <a:rPr lang="en-US" sz="2800" b="1" dirty="0"/>
              <a:t>H</a:t>
            </a:r>
            <a:r>
              <a:rPr lang="en-US" sz="2800" dirty="0"/>
              <a:t> represents a hypothesis(class Label).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2B8B3-0541-6253-42ED-147F61A9D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268760"/>
            <a:ext cx="3696020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916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B6962-5890-4B80-6A6F-427B3C958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1CD39-A2FC-EDFC-3A60-CCB50F2BD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algn="just"/>
            <a:r>
              <a:rPr lang="en-IN" b="1" i="1" u="sng" dirty="0"/>
              <a:t>Posterior probability: </a:t>
            </a:r>
          </a:p>
          <a:p>
            <a:pPr marL="0" indent="0" algn="just">
              <a:buNone/>
            </a:pPr>
            <a:r>
              <a:rPr lang="en-IN" sz="2800" b="1" i="1" dirty="0"/>
              <a:t>	P(H/X) </a:t>
            </a:r>
            <a:r>
              <a:rPr lang="en-IN" sz="2800" dirty="0"/>
              <a:t>is the </a:t>
            </a:r>
            <a:r>
              <a:rPr lang="en-IN" sz="2800" i="1" dirty="0"/>
              <a:t>posterior probability </a:t>
            </a:r>
            <a:r>
              <a:rPr lang="en-IN" sz="2800" dirty="0"/>
              <a:t>of hypothesis </a:t>
            </a:r>
            <a:r>
              <a:rPr lang="en-IN" sz="2800" b="1" dirty="0"/>
              <a:t>H </a:t>
            </a:r>
            <a:r>
              <a:rPr lang="en-IN" sz="2800" dirty="0"/>
              <a:t>conditioned on data tuple </a:t>
            </a:r>
            <a:r>
              <a:rPr lang="en-IN" sz="2800" b="1" dirty="0"/>
              <a:t>X. </a:t>
            </a:r>
          </a:p>
          <a:p>
            <a:pPr marL="0" indent="0" algn="just">
              <a:buNone/>
            </a:pPr>
            <a:endParaRPr lang="en-IN" sz="2800" b="1" dirty="0"/>
          </a:p>
          <a:p>
            <a:pPr marL="0" indent="0" algn="just">
              <a:buNone/>
            </a:pPr>
            <a:r>
              <a:rPr lang="en-US" sz="2800" b="1" i="1" dirty="0"/>
              <a:t>For example</a:t>
            </a:r>
            <a:r>
              <a:rPr lang="en-US" sz="2800" dirty="0"/>
              <a:t>, suppose we have data tuples from the fruits database described by the </a:t>
            </a:r>
            <a:r>
              <a:rPr lang="en-US" sz="2800" b="1" dirty="0"/>
              <a:t>attributes </a:t>
            </a:r>
            <a:r>
              <a:rPr lang="en-US" sz="2800" i="1" dirty="0"/>
              <a:t>color </a:t>
            </a:r>
            <a:r>
              <a:rPr lang="en-US" sz="2800" dirty="0"/>
              <a:t>and shape, respectively, and that </a:t>
            </a:r>
            <a:r>
              <a:rPr lang="en-US" sz="2800" b="1" i="1" dirty="0"/>
              <a:t>X </a:t>
            </a:r>
            <a:r>
              <a:rPr lang="en-US" sz="2800" dirty="0"/>
              <a:t>is </a:t>
            </a:r>
            <a:r>
              <a:rPr lang="en-US" sz="2800" b="1" i="1" dirty="0"/>
              <a:t>red color </a:t>
            </a:r>
            <a:r>
              <a:rPr lang="en-US" sz="2800" dirty="0"/>
              <a:t>fruit with a  shape of </a:t>
            </a:r>
            <a:r>
              <a:rPr lang="en-US" sz="2800" b="1" i="1" dirty="0"/>
              <a:t>round</a:t>
            </a:r>
            <a:r>
              <a:rPr lang="en-US" sz="2800" dirty="0"/>
              <a:t>.  Suppose that </a:t>
            </a:r>
            <a:r>
              <a:rPr lang="en-US" sz="2800" b="1" i="1" dirty="0"/>
              <a:t>H </a:t>
            </a:r>
            <a:r>
              <a:rPr lang="en-US" sz="2800" dirty="0"/>
              <a:t>is the hypothesis that the fruit will an </a:t>
            </a:r>
            <a:r>
              <a:rPr lang="en-US" sz="2800" b="1" i="1" dirty="0"/>
              <a:t>Apple.</a:t>
            </a:r>
            <a:r>
              <a:rPr lang="en-US" sz="2800" dirty="0"/>
              <a:t> 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Then the </a:t>
            </a:r>
            <a:r>
              <a:rPr lang="en-US" sz="2800" b="1" i="1" dirty="0"/>
              <a:t>P(H/X) </a:t>
            </a:r>
            <a:r>
              <a:rPr lang="en-US" sz="2800" dirty="0"/>
              <a:t>represents the probability of fruit </a:t>
            </a:r>
            <a:r>
              <a:rPr lang="en-US" sz="2800" b="1" dirty="0"/>
              <a:t>X is Apple</a:t>
            </a:r>
            <a:r>
              <a:rPr lang="en-US" sz="2800" dirty="0"/>
              <a:t>, considering the fruit’s </a:t>
            </a:r>
            <a:r>
              <a:rPr lang="en-US" sz="2800" b="1" i="1" dirty="0"/>
              <a:t>color </a:t>
            </a:r>
            <a:r>
              <a:rPr lang="en-US" sz="2800" dirty="0"/>
              <a:t>and </a:t>
            </a:r>
            <a:r>
              <a:rPr lang="en-US" sz="2800" b="1" i="1" dirty="0"/>
              <a:t>shape </a:t>
            </a:r>
            <a:r>
              <a:rPr lang="en-US" sz="2800" dirty="0"/>
              <a:t>information.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3188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B7A0-E73D-0E9C-5514-E9190C84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5C7FE-CB09-D8ED-89E6-FFFDB1DAF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algn="just"/>
            <a:r>
              <a:rPr lang="en-US" b="1" i="1" u="sng" dirty="0"/>
              <a:t>Prior probability: </a:t>
            </a:r>
          </a:p>
          <a:p>
            <a:pPr marL="0" indent="0" algn="just">
              <a:buNone/>
            </a:pPr>
            <a:r>
              <a:rPr lang="en-US" b="1" i="1" dirty="0"/>
              <a:t>	</a:t>
            </a:r>
            <a:r>
              <a:rPr lang="en-US" sz="2800" b="1" i="1" dirty="0"/>
              <a:t>P(H) </a:t>
            </a:r>
            <a:r>
              <a:rPr lang="en-US" sz="2800" dirty="0"/>
              <a:t>is the </a:t>
            </a:r>
            <a:r>
              <a:rPr lang="en-US" sz="2800" b="1" dirty="0"/>
              <a:t>prior probability </a:t>
            </a:r>
            <a:r>
              <a:rPr lang="en-US" sz="2800" dirty="0"/>
              <a:t>of hypothesis </a:t>
            </a:r>
            <a:r>
              <a:rPr lang="en-US" sz="2800" b="1" i="1" dirty="0"/>
              <a:t>H</a:t>
            </a:r>
            <a:r>
              <a:rPr lang="en-US" sz="2800" dirty="0"/>
              <a:t>. </a:t>
            </a:r>
          </a:p>
          <a:p>
            <a:pPr marL="0" indent="0" algn="just">
              <a:buNone/>
            </a:pPr>
            <a:endParaRPr lang="en-US" sz="2800" b="1" i="1" dirty="0"/>
          </a:p>
          <a:p>
            <a:pPr marL="0" indent="0" algn="just">
              <a:buNone/>
            </a:pPr>
            <a:r>
              <a:rPr lang="en-US" sz="2800" b="1" i="1" dirty="0"/>
              <a:t>For example, </a:t>
            </a:r>
            <a:r>
              <a:rPr lang="en-US" sz="2800" dirty="0"/>
              <a:t>this is the probability that any given fruit  will </a:t>
            </a:r>
            <a:r>
              <a:rPr lang="en-US" sz="2800" i="1" dirty="0"/>
              <a:t>be an </a:t>
            </a:r>
            <a:r>
              <a:rPr lang="en-US" sz="2800" b="1" i="1" dirty="0"/>
              <a:t>Apple</a:t>
            </a:r>
            <a:r>
              <a:rPr lang="en-US" sz="2800" dirty="0"/>
              <a:t>, regardless of color, shape, or any other information, for that matter. 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/>
              <a:t>i.e., The </a:t>
            </a:r>
            <a:r>
              <a:rPr lang="en-US" sz="2800" i="1" dirty="0"/>
              <a:t>prior probability(H)</a:t>
            </a:r>
            <a:r>
              <a:rPr lang="en-US" sz="2800" dirty="0"/>
              <a:t>, is </a:t>
            </a:r>
            <a:r>
              <a:rPr lang="en-US" sz="2800" b="1" i="1" dirty="0"/>
              <a:t>independent </a:t>
            </a:r>
            <a:r>
              <a:rPr lang="en-US" sz="2800" dirty="0"/>
              <a:t>of data tuple </a:t>
            </a:r>
            <a:r>
              <a:rPr lang="en-US" sz="2800" b="1" i="1" dirty="0"/>
              <a:t>X</a:t>
            </a:r>
            <a:r>
              <a:rPr lang="en-US" sz="2800" dirty="0"/>
              <a:t>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109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80600-42A6-8EC5-8B64-20F6646F8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DE4A0-0E28-60BD-68E0-2735B39C2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algn="just"/>
            <a:endParaRPr lang="en-US" sz="2800" dirty="0"/>
          </a:p>
          <a:p>
            <a:pPr algn="just"/>
            <a:r>
              <a:rPr lang="en-US" sz="2800" dirty="0"/>
              <a:t>Similarly, </a:t>
            </a:r>
            <a:r>
              <a:rPr lang="en-US" sz="2800" b="1" i="1" dirty="0"/>
              <a:t>P(X/H) </a:t>
            </a:r>
            <a:r>
              <a:rPr lang="en-US" sz="2800" dirty="0"/>
              <a:t>is the </a:t>
            </a:r>
            <a:r>
              <a:rPr lang="en-US" sz="2800" i="1" dirty="0"/>
              <a:t>posterior probability </a:t>
            </a:r>
            <a:r>
              <a:rPr lang="en-US" sz="2800" dirty="0"/>
              <a:t>of </a:t>
            </a:r>
            <a:r>
              <a:rPr lang="en-US" sz="2800" b="1" i="1" dirty="0"/>
              <a:t>X </a:t>
            </a:r>
            <a:r>
              <a:rPr lang="en-US" sz="2800" dirty="0"/>
              <a:t>conditioned on hypothesis </a:t>
            </a:r>
            <a:r>
              <a:rPr lang="en-US" sz="2800" b="1" i="1" dirty="0"/>
              <a:t>H</a:t>
            </a:r>
            <a:r>
              <a:rPr lang="en-US" sz="2800" b="1" dirty="0"/>
              <a:t>. </a:t>
            </a:r>
            <a:r>
              <a:rPr lang="en-US" sz="2800" dirty="0"/>
              <a:t>That is, it is the probability that a fruit, </a:t>
            </a:r>
            <a:r>
              <a:rPr lang="en-US" sz="2800" b="1" i="1" dirty="0"/>
              <a:t>X</a:t>
            </a:r>
            <a:r>
              <a:rPr lang="en-US" sz="2800" dirty="0"/>
              <a:t>, is </a:t>
            </a:r>
            <a:r>
              <a:rPr lang="en-US" sz="2800" b="1" i="1" dirty="0"/>
              <a:t>red color</a:t>
            </a:r>
            <a:r>
              <a:rPr lang="en-US" sz="2800" dirty="0"/>
              <a:t> and shape is </a:t>
            </a:r>
            <a:r>
              <a:rPr lang="en-US" sz="2800" b="1" i="1" dirty="0"/>
              <a:t>round</a:t>
            </a:r>
            <a:r>
              <a:rPr lang="en-US" sz="2800" dirty="0"/>
              <a:t>, given that we know the fruit will an </a:t>
            </a:r>
            <a:r>
              <a:rPr lang="en-US" sz="2800" b="1" i="1" dirty="0"/>
              <a:t>Apple</a:t>
            </a:r>
            <a:r>
              <a:rPr lang="en-US" sz="2800" dirty="0"/>
              <a:t>. </a:t>
            </a:r>
          </a:p>
          <a:p>
            <a:pPr algn="just"/>
            <a:endParaRPr lang="en-US" sz="2800" dirty="0"/>
          </a:p>
          <a:p>
            <a:pPr algn="just"/>
            <a:endParaRPr lang="en-US" sz="2800" dirty="0"/>
          </a:p>
          <a:p>
            <a:pPr algn="just"/>
            <a:r>
              <a:rPr lang="en-US" sz="2800" dirty="0"/>
              <a:t>Similarly, </a:t>
            </a:r>
            <a:r>
              <a:rPr lang="en-US" sz="2800" b="1" i="1" dirty="0"/>
              <a:t>P(X) </a:t>
            </a:r>
            <a:r>
              <a:rPr lang="en-US" sz="2800" dirty="0"/>
              <a:t>is the </a:t>
            </a:r>
            <a:r>
              <a:rPr lang="en-US" sz="2800" i="1" dirty="0"/>
              <a:t>prior probability </a:t>
            </a:r>
            <a:r>
              <a:rPr lang="en-US" sz="2800" dirty="0"/>
              <a:t>of </a:t>
            </a:r>
            <a:r>
              <a:rPr lang="en-US" sz="2800" b="1" i="1" dirty="0"/>
              <a:t>X</a:t>
            </a:r>
            <a:r>
              <a:rPr lang="en-US" sz="2800" dirty="0"/>
              <a:t>. Using our example, it is the probability that a fruit from our data set of fruits is </a:t>
            </a:r>
            <a:r>
              <a:rPr lang="en-US" sz="2800" b="1" i="1" dirty="0"/>
              <a:t>red</a:t>
            </a:r>
            <a:r>
              <a:rPr lang="en-US" sz="2800" dirty="0"/>
              <a:t> color and </a:t>
            </a:r>
            <a:r>
              <a:rPr lang="en-US" sz="2800" b="1" i="1" dirty="0"/>
              <a:t>round</a:t>
            </a:r>
            <a:r>
              <a:rPr lang="en-US" sz="2800" dirty="0"/>
              <a:t> in shape. </a:t>
            </a:r>
          </a:p>
        </p:txBody>
      </p:sp>
    </p:spTree>
    <p:extLst>
      <p:ext uri="{BB962C8B-B14F-4D97-AF65-F5344CB8AC3E}">
        <p14:creationId xmlns:p14="http://schemas.microsoft.com/office/powerpoint/2010/main" val="3387128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AD31D-3A5F-6F1A-6617-50DA04F42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F2D29-4991-01E3-14ED-08B275B3D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r>
              <a:rPr lang="en-IN" sz="2800" b="1" dirty="0"/>
              <a:t>Naive Bayes Classifier Algorithm: </a:t>
            </a:r>
          </a:p>
          <a:p>
            <a:pPr algn="just"/>
            <a:r>
              <a:rPr lang="en-US" sz="2800" dirty="0"/>
              <a:t>It is a classification technique based on </a:t>
            </a:r>
            <a:r>
              <a:rPr lang="en-US" sz="2800" b="1" i="1" dirty="0"/>
              <a:t>Baye’s Theorem </a:t>
            </a:r>
            <a:r>
              <a:rPr lang="en-US" sz="2800" dirty="0"/>
              <a:t>and</a:t>
            </a:r>
            <a:r>
              <a:rPr lang="en-US" sz="2800" b="1" i="1" dirty="0"/>
              <a:t> </a:t>
            </a:r>
            <a:r>
              <a:rPr lang="en-IN" sz="2800" dirty="0"/>
              <a:t>It is a simple Bayesian classifier.</a:t>
            </a:r>
          </a:p>
          <a:p>
            <a:pPr algn="just"/>
            <a:endParaRPr lang="en-IN" sz="2800" dirty="0"/>
          </a:p>
          <a:p>
            <a:pPr algn="just"/>
            <a:r>
              <a:rPr lang="en-US" sz="2800" b="1" i="1" dirty="0"/>
              <a:t>For example, </a:t>
            </a:r>
            <a:r>
              <a:rPr lang="en-US" sz="2800" dirty="0"/>
              <a:t>a fruit may be considered to be an apple if it is red, round, and about 3 inches in diameter. </a:t>
            </a:r>
          </a:p>
          <a:p>
            <a:pPr algn="just"/>
            <a:r>
              <a:rPr lang="en-US" sz="2800" dirty="0"/>
              <a:t>Even if these features depend on each other, all of these properties independently contribute to the probability that this fruit is </a:t>
            </a:r>
            <a:r>
              <a:rPr lang="en-US" sz="2800" b="1" i="1" dirty="0"/>
              <a:t>an apple </a:t>
            </a:r>
            <a:r>
              <a:rPr lang="en-US" sz="2800" dirty="0"/>
              <a:t>and that is why it is known as </a:t>
            </a:r>
            <a:r>
              <a:rPr lang="en-US" sz="2800" b="1" i="1" dirty="0"/>
              <a:t>“Naïve”.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456397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3D124-952B-12A0-C47B-E8FF4374D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DFE36-897C-7321-D6D4-2B4E9370D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363272" cy="623904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800" b="1" dirty="0"/>
              <a:t>Working of Naïve Baye’s Classifier: </a:t>
            </a:r>
            <a:r>
              <a:rPr lang="en-IN" sz="2400" b="1" dirty="0"/>
              <a:t> </a:t>
            </a:r>
          </a:p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r>
              <a:rPr lang="en-IN" sz="2800" dirty="0"/>
              <a:t>This algorithm involves the following steps: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IN" sz="2800" b="1" dirty="0"/>
              <a:t>Step 1: </a:t>
            </a:r>
            <a:r>
              <a:rPr lang="en-US" sz="2800" dirty="0"/>
              <a:t>Convert the given dataset into </a:t>
            </a:r>
            <a:r>
              <a:rPr lang="en-US" sz="2800" b="1" i="1" dirty="0"/>
              <a:t>frequency tables</a:t>
            </a:r>
            <a:r>
              <a:rPr lang="en-US" sz="2800" dirty="0"/>
              <a:t>. </a:t>
            </a:r>
          </a:p>
          <a:p>
            <a:pPr algn="just"/>
            <a:endParaRPr lang="en-US" sz="2800" dirty="0"/>
          </a:p>
          <a:p>
            <a:pPr marL="0" indent="0" algn="just">
              <a:buNone/>
            </a:pPr>
            <a:r>
              <a:rPr lang="en-IN" sz="2800" b="1" dirty="0"/>
              <a:t>Step 2: </a:t>
            </a:r>
            <a:r>
              <a:rPr lang="en-US" sz="2800" dirty="0"/>
              <a:t>Generate </a:t>
            </a:r>
            <a:r>
              <a:rPr lang="en-US" sz="2800" b="1" i="1" dirty="0"/>
              <a:t>Likelihood table </a:t>
            </a:r>
            <a:r>
              <a:rPr lang="en-US" sz="2800" dirty="0"/>
              <a:t>by finding the probabilities of given features. </a:t>
            </a:r>
          </a:p>
          <a:p>
            <a:pPr algn="just"/>
            <a:endParaRPr lang="en-US" sz="2800" dirty="0"/>
          </a:p>
          <a:p>
            <a:pPr marL="0" indent="0" algn="just">
              <a:buNone/>
            </a:pPr>
            <a:r>
              <a:rPr lang="en-IN" sz="2800" b="1" dirty="0"/>
              <a:t>Step 3: </a:t>
            </a:r>
            <a:r>
              <a:rPr lang="en-US" sz="2800" dirty="0"/>
              <a:t>Now, use </a:t>
            </a:r>
            <a:r>
              <a:rPr lang="en-US" sz="2800" b="1" i="1" dirty="0"/>
              <a:t>Bayes theorem </a:t>
            </a:r>
            <a:r>
              <a:rPr lang="en-US" sz="2800" dirty="0"/>
              <a:t>to calculate the </a:t>
            </a:r>
            <a:r>
              <a:rPr lang="en-US" sz="2800" b="1" i="1" dirty="0"/>
              <a:t>posterior probability</a:t>
            </a:r>
            <a:r>
              <a:rPr lang="en-US" sz="2800" dirty="0"/>
              <a:t>. </a:t>
            </a:r>
            <a:endParaRPr lang="en-IN" sz="2800" dirty="0"/>
          </a:p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231418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0C5B9-3177-22B4-20F6-066205D04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A70C1-B4B5-FF94-3544-7714E2CA6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800" b="1" dirty="0"/>
              <a:t>Example: </a:t>
            </a:r>
            <a:r>
              <a:rPr lang="en-IN" sz="2400" b="1" dirty="0"/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Suppose we have a dataset of </a:t>
            </a:r>
            <a:r>
              <a:rPr lang="en-US" sz="2800" i="1" dirty="0"/>
              <a:t>weather conditions </a:t>
            </a:r>
            <a:r>
              <a:rPr lang="en-US" sz="2800" dirty="0"/>
              <a:t>and corresponding target variable </a:t>
            </a:r>
            <a:r>
              <a:rPr lang="en-US" sz="2800" b="1" i="1" dirty="0"/>
              <a:t>"Play"</a:t>
            </a:r>
            <a:r>
              <a:rPr lang="en-US" sz="2800" dirty="0"/>
              <a:t>. So, using the dataset we need to decide that whether we should </a:t>
            </a:r>
            <a:r>
              <a:rPr lang="en-US" sz="2800" b="1" i="1" dirty="0"/>
              <a:t>play </a:t>
            </a:r>
            <a:r>
              <a:rPr lang="en-US" sz="2800" dirty="0"/>
              <a:t>or </a:t>
            </a:r>
            <a:r>
              <a:rPr lang="en-US" sz="2800" b="1" i="1" dirty="0"/>
              <a:t>not </a:t>
            </a:r>
            <a:r>
              <a:rPr lang="en-US" sz="2800" dirty="0"/>
              <a:t>on a particular day according to the </a:t>
            </a:r>
            <a:r>
              <a:rPr lang="en-US" sz="2800" b="1" dirty="0"/>
              <a:t>weather conditions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b="1" i="1" u="sng" dirty="0"/>
              <a:t>Problem: </a:t>
            </a:r>
            <a:r>
              <a:rPr lang="en-US" sz="2800" dirty="0"/>
              <a:t>If the Weather is </a:t>
            </a:r>
            <a:r>
              <a:rPr lang="en-US" sz="2800" b="1" i="1" dirty="0"/>
              <a:t>Sunny, </a:t>
            </a:r>
            <a:r>
              <a:rPr lang="en-US" sz="2800" dirty="0"/>
              <a:t>then the Player should </a:t>
            </a:r>
            <a:r>
              <a:rPr lang="en-US" sz="2800" b="1" i="1" dirty="0"/>
              <a:t>play </a:t>
            </a:r>
            <a:r>
              <a:rPr lang="en-US" sz="2800" dirty="0"/>
              <a:t>or </a:t>
            </a:r>
            <a:r>
              <a:rPr lang="en-US" sz="2800" b="1" i="1" dirty="0"/>
              <a:t>not</a:t>
            </a:r>
            <a:r>
              <a:rPr lang="en-US" sz="2800" dirty="0"/>
              <a:t>? </a:t>
            </a: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</p:txBody>
      </p:sp>
    </p:spTree>
    <p:extLst>
      <p:ext uri="{BB962C8B-B14F-4D97-AF65-F5344CB8AC3E}">
        <p14:creationId xmlns:p14="http://schemas.microsoft.com/office/powerpoint/2010/main" val="1631706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2EC56-CBFF-96BB-84BB-34A683E59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F4816-3E23-4440-3F72-FF2019225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5507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IN" sz="2800" b="1" dirty="0"/>
              <a:t>Data Set: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D986CE-9008-71FC-D6D8-6EA2815E1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26" y="620688"/>
            <a:ext cx="7822806" cy="602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361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CAF5A-A3FA-28ED-6903-817EE2C74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440E6-7F30-C9AD-BEF9-75D8895A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3904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en-US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/>
              <a:t>First, Convert the above dataset into </a:t>
            </a:r>
            <a:r>
              <a:rPr lang="en-US" b="1" i="1" dirty="0"/>
              <a:t>frequency table </a:t>
            </a:r>
            <a:r>
              <a:rPr lang="en-US" dirty="0"/>
              <a:t>as follows,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0F1EC2-0E15-AF45-BEAF-D08F9D52A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132856"/>
            <a:ext cx="6201486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21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0206E-92E8-2117-EA92-F21D79A87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C31A0-E629-9B3B-AD7C-93997141B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04664"/>
            <a:ext cx="8373616" cy="623904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en-US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/>
              <a:t>Next, Generate </a:t>
            </a:r>
            <a:r>
              <a:rPr lang="en-US" b="1" i="1" dirty="0"/>
              <a:t>Likelihood table </a:t>
            </a:r>
            <a:r>
              <a:rPr lang="en-US" dirty="0"/>
              <a:t>by finding the probabilities of given features as follows,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39846-AA40-48DD-CDD1-4575A84E7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395760"/>
            <a:ext cx="8373616" cy="290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65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8BFB9-36AD-8BBD-466E-F669781FB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1923A-AB9C-AEA6-7398-E562A60AB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04664"/>
            <a:ext cx="8373616" cy="623904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en-US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b="1" dirty="0"/>
              <a:t>Applying Bayes' theorem: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/>
              <a:t>If the data tuple(</a:t>
            </a:r>
            <a:r>
              <a:rPr lang="en-US" b="1" dirty="0"/>
              <a:t>X) </a:t>
            </a:r>
            <a:r>
              <a:rPr lang="en-US" dirty="0"/>
              <a:t>is </a:t>
            </a:r>
            <a:r>
              <a:rPr lang="en-US" b="1" i="1" dirty="0"/>
              <a:t>Sunny, </a:t>
            </a:r>
            <a:r>
              <a:rPr lang="en-US" dirty="0"/>
              <a:t>and the </a:t>
            </a:r>
            <a:r>
              <a:rPr lang="en-US" b="1" dirty="0"/>
              <a:t>hypothesis(H) </a:t>
            </a:r>
            <a:r>
              <a:rPr lang="en-US" dirty="0"/>
              <a:t>is </a:t>
            </a:r>
            <a:r>
              <a:rPr lang="en-US" b="1" dirty="0"/>
              <a:t>Yes </a:t>
            </a:r>
            <a:r>
              <a:rPr lang="en-US" i="1" dirty="0"/>
              <a:t>then </a:t>
            </a:r>
            <a:r>
              <a:rPr lang="en-US" dirty="0"/>
              <a:t>the probability of </a:t>
            </a:r>
            <a:r>
              <a:rPr lang="en-US" b="1" i="1" dirty="0"/>
              <a:t>Play is: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800" b="1" i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2F97B0-CC59-C6C4-25AD-39EBDFD4F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463" y="3789040"/>
            <a:ext cx="6537074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55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0B05-81F3-DE69-6DF0-806D4B0AE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A1DD3-4338-2007-4F5B-434EA1D2C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04664"/>
            <a:ext cx="8373616" cy="6239046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Where,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P(Sunny|Yes) = 3/10= </a:t>
            </a:r>
            <a:r>
              <a:rPr lang="en-US" sz="2800" b="1" dirty="0"/>
              <a:t>0.3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P(Yes)=10/14 = </a:t>
            </a:r>
            <a:r>
              <a:rPr lang="en-US" sz="2800" b="1" dirty="0"/>
              <a:t>0.71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P(Sunny)= 5/14 =</a:t>
            </a:r>
            <a:r>
              <a:rPr lang="en-US" sz="2800" b="1" dirty="0"/>
              <a:t>0.35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Let us substitute the values in the above formula,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𝑷(𝒀𝒆𝒔|𝑺𝒖𝒏𝒏𝒚) = (𝟎.𝟑 ∗ 𝟎.𝟕𝟏) / 𝟎.𝟑𝟓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b="1" dirty="0"/>
              <a:t>		       = 0.60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If the Weather is </a:t>
            </a:r>
            <a:r>
              <a:rPr lang="en-US" sz="2800" b="1" i="1" dirty="0"/>
              <a:t>Sunny, </a:t>
            </a:r>
            <a:r>
              <a:rPr lang="en-US" sz="2800" dirty="0"/>
              <a:t>then the probability of </a:t>
            </a:r>
            <a:r>
              <a:rPr lang="en-US" sz="2800" b="1" i="1" dirty="0"/>
              <a:t>Play (Yes) is 0.60</a:t>
            </a:r>
            <a:endParaRPr lang="en-IN" sz="2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2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1269838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1FFCD-6FF3-3188-DFBB-4533D58DA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3E80F-FB15-4DB1-47B5-FE9A48D0C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04664"/>
            <a:ext cx="8373616" cy="623904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en-US" dirty="0"/>
          </a:p>
          <a:p>
            <a:pPr marL="0" indent="0" algn="just">
              <a:spcBef>
                <a:spcPts val="0"/>
              </a:spcBef>
              <a:buNone/>
            </a:pPr>
            <a:endParaRPr lang="en-US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dirty="0"/>
              <a:t>If the data tuple(</a:t>
            </a:r>
            <a:r>
              <a:rPr lang="en-US" b="1" dirty="0"/>
              <a:t>X) </a:t>
            </a:r>
            <a:r>
              <a:rPr lang="en-US" dirty="0"/>
              <a:t>is </a:t>
            </a:r>
            <a:r>
              <a:rPr lang="en-US" b="1" i="1" dirty="0"/>
              <a:t>Sunny, </a:t>
            </a:r>
            <a:r>
              <a:rPr lang="en-US" dirty="0"/>
              <a:t>and the </a:t>
            </a:r>
            <a:r>
              <a:rPr lang="en-US" b="1" dirty="0"/>
              <a:t>hypothesis(H) </a:t>
            </a:r>
            <a:r>
              <a:rPr lang="en-US" dirty="0"/>
              <a:t>is </a:t>
            </a:r>
            <a:r>
              <a:rPr lang="en-US" b="1" dirty="0"/>
              <a:t>No </a:t>
            </a:r>
            <a:r>
              <a:rPr lang="en-US" i="1" dirty="0"/>
              <a:t>then </a:t>
            </a:r>
            <a:r>
              <a:rPr lang="en-US" dirty="0"/>
              <a:t>the probability of </a:t>
            </a:r>
            <a:r>
              <a:rPr lang="en-US" b="1" i="1" dirty="0"/>
              <a:t>Play is: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800" b="1" i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1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4B8BF4-B2B3-F822-1F1C-BB9198073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860" y="3401451"/>
            <a:ext cx="6379222" cy="153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40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61774-A502-D995-26B9-FB17D62D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199F1-C272-042C-2CCC-3BE249438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04664"/>
            <a:ext cx="8373616" cy="6239046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Where,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P(</a:t>
            </a:r>
            <a:r>
              <a:rPr lang="en-US" sz="2800" dirty="0" err="1"/>
              <a:t>Sunny|No</a:t>
            </a:r>
            <a:r>
              <a:rPr lang="en-US" sz="2800" dirty="0"/>
              <a:t>) = 2/4 = </a:t>
            </a:r>
            <a:r>
              <a:rPr lang="en-US" sz="2800" b="1" dirty="0"/>
              <a:t>0.5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P(No) = 4/14 = </a:t>
            </a:r>
            <a:r>
              <a:rPr lang="en-US" sz="2800" b="1" dirty="0"/>
              <a:t>0.29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P(Sunny) = 5/14 = </a:t>
            </a:r>
            <a:r>
              <a:rPr lang="en-US" sz="2800" b="1" dirty="0"/>
              <a:t>0.35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Let us substitute the values in the above formula,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𝑷(𝑵𝒐|𝑺𝒖𝒏𝒏𝒚) = (𝟎.𝟓 ∗ 𝟎.𝟐𝟗) / 𝟎.𝟑𝟓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b="1" dirty="0"/>
              <a:t>		      = 0.41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/>
              <a:t>If the Weather is </a:t>
            </a:r>
            <a:r>
              <a:rPr lang="en-US" sz="2800" b="1" i="1" dirty="0"/>
              <a:t>Sunny, </a:t>
            </a:r>
            <a:r>
              <a:rPr lang="en-US" sz="2800" dirty="0"/>
              <a:t>then the probability of </a:t>
            </a:r>
            <a:r>
              <a:rPr lang="en-US" sz="2800" b="1" i="1" dirty="0"/>
              <a:t>Play (No) is 0.41.</a:t>
            </a:r>
            <a:endParaRPr lang="en-IN" sz="2800" b="1" dirty="0"/>
          </a:p>
          <a:p>
            <a:pPr marL="0" indent="0" algn="just">
              <a:spcBef>
                <a:spcPts val="0"/>
              </a:spcBef>
              <a:buNone/>
            </a:pP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1304259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255EF-2ABD-2428-9186-0F74FCBFB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09704-7043-7A63-5449-78E67AA0A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04664"/>
            <a:ext cx="8373616" cy="6239046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/>
              <a:t>So, as we can see from the above calculation that </a:t>
            </a:r>
            <a:r>
              <a:rPr lang="en-US" sz="2800" b="1" dirty="0"/>
              <a:t>P(</a:t>
            </a:r>
            <a:r>
              <a:rPr lang="en-US" sz="2800" b="1" dirty="0" err="1"/>
              <a:t>Yes|Sunny</a:t>
            </a:r>
            <a:r>
              <a:rPr lang="en-US" sz="2800" b="1" dirty="0"/>
              <a:t>) &gt; P(</a:t>
            </a:r>
            <a:r>
              <a:rPr lang="en-US" sz="2800" b="1" dirty="0" err="1"/>
              <a:t>No|Sunny</a:t>
            </a:r>
            <a:r>
              <a:rPr lang="en-US" sz="2800" b="1" dirty="0"/>
              <a:t>)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dirty="0"/>
          </a:p>
          <a:p>
            <a:pPr algn="just">
              <a:spcBef>
                <a:spcPts val="0"/>
              </a:spcBef>
            </a:pPr>
            <a:r>
              <a:rPr lang="en-US" sz="2800" dirty="0"/>
              <a:t>Hence on a </a:t>
            </a:r>
            <a:r>
              <a:rPr lang="en-US" sz="2800" b="1" dirty="0"/>
              <a:t>Sunny </a:t>
            </a:r>
            <a:r>
              <a:rPr lang="en-US" sz="2800" dirty="0"/>
              <a:t>day, Player can </a:t>
            </a:r>
            <a:r>
              <a:rPr lang="en-US" sz="2800" b="1" dirty="0"/>
              <a:t>play the game</a:t>
            </a:r>
            <a:r>
              <a:rPr lang="en-US" sz="2800" dirty="0"/>
              <a:t>.</a:t>
            </a:r>
          </a:p>
          <a:p>
            <a:pPr algn="just">
              <a:spcBef>
                <a:spcPts val="0"/>
              </a:spcBef>
            </a:pPr>
            <a:endParaRPr lang="en-US" sz="2800" b="1" dirty="0"/>
          </a:p>
          <a:p>
            <a:pPr marL="0" indent="0" algn="just">
              <a:spcBef>
                <a:spcPts val="0"/>
              </a:spcBef>
              <a:buNone/>
            </a:pPr>
            <a:endParaRPr lang="en-US" b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b="1" u="sng" dirty="0"/>
              <a:t>Exercise: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b="1" i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b="1" i="1" u="sng" dirty="0"/>
              <a:t>Problem: </a:t>
            </a:r>
            <a:r>
              <a:rPr lang="en-US" sz="2800" dirty="0"/>
              <a:t>If the Weather is </a:t>
            </a:r>
            <a:r>
              <a:rPr lang="en-US" sz="2800" b="1" i="1" dirty="0"/>
              <a:t>Sunny </a:t>
            </a:r>
            <a:r>
              <a:rPr lang="en-US" sz="2800" i="1" dirty="0"/>
              <a:t>and </a:t>
            </a:r>
            <a:r>
              <a:rPr lang="en-US" sz="2800" dirty="0"/>
              <a:t>Humidity is </a:t>
            </a:r>
            <a:r>
              <a:rPr lang="en-US" sz="2800" b="1" i="1" dirty="0"/>
              <a:t>High, </a:t>
            </a:r>
            <a:r>
              <a:rPr lang="en-US" sz="2800" dirty="0"/>
              <a:t>then the Player should </a:t>
            </a:r>
            <a:r>
              <a:rPr lang="en-US" sz="2800" b="1" i="1" dirty="0"/>
              <a:t>play </a:t>
            </a:r>
            <a:r>
              <a:rPr lang="en-US" sz="2800" dirty="0"/>
              <a:t>or </a:t>
            </a:r>
            <a:r>
              <a:rPr lang="en-US" sz="2800" b="1" i="1" dirty="0"/>
              <a:t>not</a:t>
            </a:r>
            <a:r>
              <a:rPr lang="en-US" sz="2800" dirty="0"/>
              <a:t>?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1756635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0CB8E-8838-BC07-F674-1E5027182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06EF8-457C-5A5B-077E-DA15DC89A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404664"/>
            <a:ext cx="8373616" cy="623904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800" b="1" i="1" dirty="0"/>
              <a:t>Solution: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2800" dirty="0"/>
          </a:p>
          <a:p>
            <a:pPr algn="just">
              <a:spcBef>
                <a:spcPts val="0"/>
              </a:spcBef>
            </a:pPr>
            <a:r>
              <a:rPr lang="en-US" sz="2800" dirty="0"/>
              <a:t>If the data tuple(</a:t>
            </a:r>
            <a:r>
              <a:rPr lang="en-US" sz="2800" b="1" dirty="0"/>
              <a:t>X) </a:t>
            </a:r>
            <a:r>
              <a:rPr lang="en-US" sz="2800" dirty="0"/>
              <a:t>is (</a:t>
            </a:r>
            <a:r>
              <a:rPr lang="en-US" sz="2800" b="1" i="1" dirty="0"/>
              <a:t>Sunny, High), </a:t>
            </a:r>
            <a:r>
              <a:rPr lang="en-US" sz="2800" dirty="0"/>
              <a:t>and the </a:t>
            </a:r>
            <a:r>
              <a:rPr lang="en-US" sz="2800" b="1" dirty="0"/>
              <a:t>hypothesis(H) </a:t>
            </a:r>
            <a:r>
              <a:rPr lang="en-US" sz="2800" dirty="0"/>
              <a:t>is </a:t>
            </a:r>
            <a:r>
              <a:rPr lang="en-US" sz="2800" b="1" dirty="0"/>
              <a:t>Yes </a:t>
            </a:r>
            <a:r>
              <a:rPr lang="en-US" sz="2800" i="1" dirty="0"/>
              <a:t>then </a:t>
            </a:r>
            <a:r>
              <a:rPr lang="en-US" sz="2800" dirty="0"/>
              <a:t>the probability of </a:t>
            </a:r>
            <a:r>
              <a:rPr lang="en-US" sz="2800" b="1" i="1" dirty="0"/>
              <a:t>Play is :</a:t>
            </a:r>
          </a:p>
          <a:p>
            <a:pPr algn="just">
              <a:spcBef>
                <a:spcPts val="0"/>
              </a:spcBef>
            </a:pPr>
            <a:endParaRPr lang="en-US" sz="2800" b="1" i="1" dirty="0"/>
          </a:p>
          <a:p>
            <a:pPr algn="just">
              <a:spcBef>
                <a:spcPts val="0"/>
              </a:spcBef>
            </a:pPr>
            <a:endParaRPr lang="en-IN" sz="1800" b="1" dirty="0"/>
          </a:p>
          <a:p>
            <a:pPr algn="just">
              <a:spcBef>
                <a:spcPts val="0"/>
              </a:spcBef>
            </a:pPr>
            <a:endParaRPr lang="en-IN" sz="1800" b="1" dirty="0"/>
          </a:p>
          <a:p>
            <a:pPr algn="just">
              <a:spcBef>
                <a:spcPts val="0"/>
              </a:spcBef>
            </a:pPr>
            <a:endParaRPr lang="en-IN" sz="1800" b="1" dirty="0"/>
          </a:p>
          <a:p>
            <a:pPr algn="just">
              <a:spcBef>
                <a:spcPts val="0"/>
              </a:spcBef>
            </a:pPr>
            <a:endParaRPr lang="en-IN" sz="1800" b="1" dirty="0"/>
          </a:p>
          <a:p>
            <a:pPr algn="just">
              <a:spcBef>
                <a:spcPts val="0"/>
              </a:spcBef>
            </a:pPr>
            <a:r>
              <a:rPr lang="en-US" sz="2800" dirty="0"/>
              <a:t>If the data tuple(</a:t>
            </a:r>
            <a:r>
              <a:rPr lang="en-US" sz="2800" b="1" dirty="0"/>
              <a:t>X) </a:t>
            </a:r>
            <a:r>
              <a:rPr lang="en-US" sz="2800" dirty="0"/>
              <a:t>is (</a:t>
            </a:r>
            <a:r>
              <a:rPr lang="en-US" sz="2800" b="1" i="1" dirty="0"/>
              <a:t>Sunny, High), </a:t>
            </a:r>
            <a:r>
              <a:rPr lang="en-US" sz="2800" dirty="0"/>
              <a:t>and the </a:t>
            </a:r>
            <a:r>
              <a:rPr lang="en-US" sz="2800" b="1" dirty="0"/>
              <a:t>hypothesis(H) </a:t>
            </a:r>
            <a:r>
              <a:rPr lang="en-US" sz="2800" dirty="0"/>
              <a:t>is </a:t>
            </a:r>
            <a:r>
              <a:rPr lang="en-US" sz="2800" b="1" dirty="0"/>
              <a:t>No </a:t>
            </a:r>
            <a:r>
              <a:rPr lang="en-US" sz="2800" i="1" dirty="0"/>
              <a:t>then </a:t>
            </a:r>
            <a:r>
              <a:rPr lang="en-US" sz="2800" dirty="0"/>
              <a:t>the probability of </a:t>
            </a:r>
            <a:r>
              <a:rPr lang="en-US" sz="2800" b="1" i="1" dirty="0"/>
              <a:t>Play is :</a:t>
            </a:r>
            <a:endParaRPr lang="en-IN" sz="1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56F337-6A98-2F6F-3CEC-86880A2E9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35" y="2420888"/>
            <a:ext cx="8007924" cy="8280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BB41F0-E07D-908A-4DC8-7F820B6DF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48" y="4920549"/>
            <a:ext cx="7922008" cy="77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9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1050</Words>
  <Application>Microsoft Office PowerPoint</Application>
  <PresentationFormat>On-screen Show (4:3)</PresentationFormat>
  <Paragraphs>121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Bahnschrift SemiBold</vt:lpstr>
      <vt:lpstr>Calibri</vt:lpstr>
      <vt:lpstr>Office Theme</vt:lpstr>
      <vt:lpstr>Bayesian Classification(or Naïve Bayesian classifier)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Lazy Learners (or Learning from Your Neighbors)</dc:title>
  <dc:creator>Admin</dc:creator>
  <cp:lastModifiedBy>Madhu T</cp:lastModifiedBy>
  <cp:revision>104</cp:revision>
  <dcterms:created xsi:type="dcterms:W3CDTF">2024-01-02T04:37:34Z</dcterms:created>
  <dcterms:modified xsi:type="dcterms:W3CDTF">2025-09-21T16:10:32Z</dcterms:modified>
</cp:coreProperties>
</file>