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1" r:id="rId3"/>
    <p:sldId id="262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dhu T" initials="MT" lastIdx="1" clrIdx="0">
    <p:extLst>
      <p:ext uri="{19B8F6BF-5375-455C-9EA6-DF929625EA0E}">
        <p15:presenceInfo xmlns:p15="http://schemas.microsoft.com/office/powerpoint/2012/main" xmlns="" userId="f29f56b42f6a23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EA8F8"/>
    <a:srgbClr val="FEF6D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-57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5EE364-39B3-E6C2-AC2A-458547D62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13FCB90-74FD-E77A-B921-1F13ABC4B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D02E92-C6EB-3185-7598-EFB72DF51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1E3352-44CD-CFA9-2C27-84ADDA88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483FA3E-3724-21A6-A5D8-65EDAAF3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4366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872739-DA69-7152-F2A7-E8ABA3F63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52E8F5-BB78-8AEB-D5F8-9433CD5D6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511EB1-F150-7C7F-D332-DBBF84C71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59EB31-F4FB-0F44-12E8-15B07336D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83DB81-180C-981E-9D57-69746A63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71221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9E39A1-C68A-5EE6-DB8D-91F01079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690C1A9-1211-BF98-A40F-52497C959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8280C71-F952-D6D2-FEC3-55B67BE84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B1206C-7F4B-E0ED-A190-D3C15F09C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A83AAD-9BD6-D097-CD41-46F2E5C0E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337648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6EF854-C476-6A08-4361-DF9D28210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1FA97D-487B-0FD8-630E-004385B688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7A20099-F765-C8CC-EED8-5A1328595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CD85232-3018-60FE-F6E1-E800F2D6A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55A3C0E-8B83-FA4A-D680-7804BA549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39EE644-BA11-A9B2-2759-C36FDDA28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5997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665B07-FEA1-3B79-960F-5BFDCAE66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2C3B1B-61BE-4DF6-4FE9-71C7896EF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EA5C1C3-5E82-9F99-D7B5-B44E79BD2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D819D23-B24F-B4B7-76EA-6A4432D34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C2946E-9E26-1529-2FB0-17E127B5F9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80ECD2E-3CB5-96AA-1F7C-D49B72452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D125DFA-31EE-A5BF-3BA5-F78505731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DA08099-5CD1-CDC6-0B8B-1F207E788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26341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DF9EDD-3971-414D-DC69-2C468603F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74061C-6E7D-7F20-F20F-1EAE7F074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65E88C3-C109-FECE-BB2B-73F0BF679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572B0FD-CAEE-5FEC-AABF-A7FC7D06F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985340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0B935C0-8D4A-60AA-5ADB-CD7F96B5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266A506-DF01-A808-A470-7FA2EBE64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0436895-6F7A-E806-4EA3-621612585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66796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49F8EF-2711-ED8B-90D1-22752B159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C1938A-07AA-7FFD-0970-BDADDC1DB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C05951F-9B98-8A7B-1D05-2BEDDE459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524A791-0EF3-7E0B-C3A5-F65F9BFF4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6A6951-F554-396A-102C-F823B0D0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B730A46-A33E-D881-22C4-C472747FD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3460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522BA9-A05E-881B-09A3-F8E679364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837DB4B-2DED-9FAB-E6EE-C889D607B0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F73D310-FE53-7CEA-8662-61F007B71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27C7DF3-3ADD-23A1-CB46-6C0C18EED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28D80A-ABFB-76EF-B35B-8BAB05275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3240E6D-D97D-60BF-783F-46AF76C20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602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A87D91-FFB9-2B96-868D-3ABB003A8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85187F3-2AF5-98D9-8B97-2F4B0540E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C6A638-216D-2080-B6F8-29846C6F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1302973-C70B-F6C4-7BF9-20BB25EBA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05AABD-1798-B066-D517-42139E499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8250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42C1DA6-0818-1779-2B19-AD142BB6B2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D29AE45-F0A1-F04E-21BF-4F623D546A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978E9F-6018-1DB6-4712-1077CB24D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8A022A-0086-5B57-AA30-70C00A83E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FF8AE4-2020-6A64-7E20-F00A5D3C4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81504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24F17A6-461A-1496-C888-759B982C2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69CB132-D3DA-6C40-92B8-D444C0986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6E66A0-6F2E-CF46-25E9-3DE281733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C4593E-2259-3A49-7CA3-A919B0D8AF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A1B984C-A5F0-6D93-ED57-A8EFBEB96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8268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E139CE-4BD9-C77A-2E4C-2D24E6B5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4641" y="2453901"/>
            <a:ext cx="4710953" cy="1325563"/>
          </a:xfrm>
        </p:spPr>
        <p:txBody>
          <a:bodyPr/>
          <a:lstStyle/>
          <a:p>
            <a:r>
              <a:rPr lang="en-IN" sz="4400" b="1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Classification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034671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19EDAD-F347-AD70-A657-00266C5C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2028"/>
          </a:xfrm>
        </p:spPr>
        <p:txBody>
          <a:bodyPr>
            <a:normAutofit/>
          </a:bodyPr>
          <a:lstStyle/>
          <a:p>
            <a:r>
              <a:rPr lang="en-IN" sz="3200" b="1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Classification?</a:t>
            </a: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4728"/>
            <a:ext cx="10515600" cy="5408145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IN" dirty="0"/>
              <a:t>Classification is a data mining technique </a:t>
            </a:r>
            <a:r>
              <a:rPr lang="en-US" dirty="0"/>
              <a:t>used to </a:t>
            </a:r>
            <a:r>
              <a:rPr lang="en-US" b="1" dirty="0"/>
              <a:t>categorize data </a:t>
            </a:r>
            <a:r>
              <a:rPr lang="en-US" dirty="0"/>
              <a:t>into predefined </a:t>
            </a:r>
            <a:r>
              <a:rPr lang="en-US" b="1" i="1" dirty="0"/>
              <a:t>classes </a:t>
            </a:r>
            <a:r>
              <a:rPr lang="en-US" i="1" dirty="0"/>
              <a:t>or </a:t>
            </a:r>
            <a:r>
              <a:rPr lang="en-US" b="1" i="1" dirty="0"/>
              <a:t>labels </a:t>
            </a:r>
            <a:r>
              <a:rPr lang="en-IN" sz="2800" dirty="0">
                <a:effectLst/>
                <a:ea typeface="Calibri" panose="020F0502020204030204" pitchFamily="34" charset="0"/>
              </a:rPr>
              <a:t>based on some </a:t>
            </a:r>
            <a:r>
              <a:rPr lang="en-IN" sz="2800" b="1" dirty="0">
                <a:effectLst/>
                <a:ea typeface="Calibri" panose="020F0502020204030204" pitchFamily="34" charset="0"/>
              </a:rPr>
              <a:t>predefined properties.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800" b="1" kern="1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Examples:</a:t>
            </a:r>
            <a:endParaRPr lang="en-IN" sz="2400" kern="100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N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IN" sz="28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bank loans officer</a:t>
            </a:r>
            <a:r>
              <a:rPr lang="en-IN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needs analysis of data to learn which loan applicants are </a:t>
            </a:r>
            <a:r>
              <a:rPr lang="en-IN" sz="28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“safe”</a:t>
            </a:r>
            <a:r>
              <a:rPr lang="en-IN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which are </a:t>
            </a:r>
            <a:r>
              <a:rPr lang="en-IN" sz="28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“risky”</a:t>
            </a:r>
            <a:r>
              <a:rPr lang="en-IN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for the bank.</a:t>
            </a:r>
            <a:endParaRPr lang="en-IN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N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IN" sz="28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marketing manager</a:t>
            </a:r>
            <a:r>
              <a:rPr lang="en-IN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needs data analysis to help guess whether a customer with a given profile will </a:t>
            </a:r>
            <a:r>
              <a:rPr lang="en-IN" sz="28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</a:t>
            </a:r>
            <a:r>
              <a:rPr lang="en-IN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new computer.</a:t>
            </a:r>
            <a:endParaRPr lang="en-IN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N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IN" sz="28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medical researcher</a:t>
            </a:r>
            <a:r>
              <a:rPr lang="en-IN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wants to analyse cancer data to predict which one of three specific treatments a patient should receive.</a:t>
            </a:r>
            <a:endParaRPr lang="en-IN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8666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19EDAD-F347-AD70-A657-00266C5C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2028"/>
          </a:xfrm>
        </p:spPr>
        <p:txBody>
          <a:bodyPr>
            <a:normAutofit/>
          </a:bodyPr>
          <a:lstStyle/>
          <a:p>
            <a:r>
              <a:rPr lang="en-IN" sz="3200" b="1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Classification Works?</a:t>
            </a: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4728"/>
            <a:ext cx="10515600" cy="540814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Data classification 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a </a:t>
            </a:r>
            <a:r>
              <a:rPr lang="en-US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two-step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process: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Learning step: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this, a classification algorithm builds the </a:t>
            </a:r>
            <a:r>
              <a:rPr lang="en-US" b="1" i="1" kern="1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classifier/model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by 	analyzing or “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learning from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” a training dataset.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	- A trained model or classifier is represented in the form of 		</a:t>
            </a:r>
            <a:r>
              <a:rPr lang="en-US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classification rules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Classification step: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	- In this, </a:t>
            </a:r>
            <a:r>
              <a:rPr lang="en-US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Test data 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are used to estimate the accuracy of the 	</a:t>
            </a:r>
            <a:r>
              <a:rPr lang="en-US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model 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(classification rules).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- The classifier/model is used to 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predict class labels 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the given 	new(unseen) data.</a:t>
            </a:r>
            <a:endParaRPr lang="en-IN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27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Magnetic Disk 5">
            <a:extLst>
              <a:ext uri="{FF2B5EF4-FFF2-40B4-BE49-F238E27FC236}">
                <a16:creationId xmlns:a16="http://schemas.microsoft.com/office/drawing/2014/main" xmlns="" id="{2999DF38-F007-BA54-BF2B-038EA29928FE}"/>
              </a:ext>
            </a:extLst>
          </p:cNvPr>
          <p:cNvSpPr/>
          <p:nvPr/>
        </p:nvSpPr>
        <p:spPr>
          <a:xfrm>
            <a:off x="2678575" y="1827706"/>
            <a:ext cx="1495021" cy="1156655"/>
          </a:xfrm>
          <a:prstGeom prst="flowChartMagneticDisk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Training Data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9A95CBC4-D9D8-38B1-E998-E4126CAF5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6084502"/>
              </p:ext>
            </p:extLst>
          </p:nvPr>
        </p:nvGraphicFramePr>
        <p:xfrm>
          <a:off x="916192" y="3826395"/>
          <a:ext cx="5019788" cy="29260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96428">
                  <a:extLst>
                    <a:ext uri="{9D8B030D-6E8A-4147-A177-3AD203B41FA5}">
                      <a16:colId xmlns:a16="http://schemas.microsoft.com/office/drawing/2014/main" xmlns="" val="2369988735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xmlns="" val="421941771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1587882640"/>
                    </a:ext>
                  </a:extLst>
                </a:gridCol>
                <a:gridCol w="1546860">
                  <a:extLst>
                    <a:ext uri="{9D8B030D-6E8A-4147-A177-3AD203B41FA5}">
                      <a16:colId xmlns:a16="http://schemas.microsoft.com/office/drawing/2014/main" xmlns="" val="2351046774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strike="noStrike" kern="1200" baseline="0" dirty="0">
                          <a:solidFill>
                            <a:schemeClr val="dk1"/>
                          </a:solidFill>
                        </a:rPr>
                        <a:t>name</a:t>
                      </a:r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strike="noStrike" kern="1200" baseline="0" dirty="0">
                          <a:solidFill>
                            <a:schemeClr val="dk1"/>
                          </a:solidFill>
                        </a:rPr>
                        <a:t>age</a:t>
                      </a:r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strike="noStrike" kern="1200" baseline="0" dirty="0">
                          <a:solidFill>
                            <a:schemeClr val="dk1"/>
                          </a:solidFill>
                        </a:rPr>
                        <a:t>income</a:t>
                      </a:r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strike="noStrike" kern="1200" baseline="0" dirty="0">
                          <a:solidFill>
                            <a:schemeClr val="dk1"/>
                          </a:solidFill>
                        </a:rPr>
                        <a:t>loan_decision</a:t>
                      </a:r>
                      <a:endParaRPr lang="en-IN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675786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IN" dirty="0"/>
                        <a:t>sandy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youth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risky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7977971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IN" dirty="0"/>
                        <a:t>candy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youth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risky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1279573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IN" dirty="0"/>
                        <a:t>smith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middle-aged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high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safe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4426453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IN" dirty="0" err="1"/>
                        <a:t>jhon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middle-aged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risky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5514748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IN" dirty="0"/>
                        <a:t>bob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senior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safe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229589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IN" dirty="0" err="1"/>
                        <a:t>suresh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senior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medium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safe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6236128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IN" dirty="0" err="1"/>
                        <a:t>mahesh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middle-aged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high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safe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19110854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877B972B-CA2B-0DD3-90DD-7D4D24A373B2}"/>
              </a:ext>
            </a:extLst>
          </p:cNvPr>
          <p:cNvCxnSpPr>
            <a:cxnSpLocks/>
          </p:cNvCxnSpPr>
          <p:nvPr/>
        </p:nvCxnSpPr>
        <p:spPr>
          <a:xfrm flipH="1">
            <a:off x="916192" y="2785345"/>
            <a:ext cx="1761194" cy="10410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F699DFFC-3242-FEE9-AF27-01CFAF73A4A7}"/>
              </a:ext>
            </a:extLst>
          </p:cNvPr>
          <p:cNvCxnSpPr>
            <a:cxnSpLocks/>
          </p:cNvCxnSpPr>
          <p:nvPr/>
        </p:nvCxnSpPr>
        <p:spPr>
          <a:xfrm>
            <a:off x="4173596" y="2785345"/>
            <a:ext cx="1761195" cy="10410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88FB6924-F2A5-CC47-3B68-E6E6463CE106}"/>
              </a:ext>
            </a:extLst>
          </p:cNvPr>
          <p:cNvSpPr/>
          <p:nvPr/>
        </p:nvSpPr>
        <p:spPr>
          <a:xfrm>
            <a:off x="8560925" y="1357835"/>
            <a:ext cx="1905000" cy="8009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b="1" dirty="0"/>
              <a:t>Classification Algorithms</a:t>
            </a:r>
          </a:p>
        </p:txBody>
      </p:sp>
      <p:sp>
        <p:nvSpPr>
          <p:cNvPr id="30" name="Flowchart: Magnetic Disk 29">
            <a:extLst>
              <a:ext uri="{FF2B5EF4-FFF2-40B4-BE49-F238E27FC236}">
                <a16:creationId xmlns:a16="http://schemas.microsoft.com/office/drawing/2014/main" xmlns="" id="{079CAFD3-EF6C-EE76-F911-9C4EE8FE3D76}"/>
              </a:ext>
            </a:extLst>
          </p:cNvPr>
          <p:cNvSpPr/>
          <p:nvPr/>
        </p:nvSpPr>
        <p:spPr>
          <a:xfrm>
            <a:off x="8647659" y="2877577"/>
            <a:ext cx="1818266" cy="1485108"/>
          </a:xfrm>
          <a:prstGeom prst="flowChartMagneticDisk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Model </a:t>
            </a:r>
          </a:p>
          <a:p>
            <a:pPr algn="ctr"/>
            <a:r>
              <a:rPr lang="en-I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(Classification rules)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2F7DFF78-27B8-2EB4-4441-5698EA365186}"/>
              </a:ext>
            </a:extLst>
          </p:cNvPr>
          <p:cNvSpPr/>
          <p:nvPr/>
        </p:nvSpPr>
        <p:spPr>
          <a:xfrm>
            <a:off x="7106962" y="4903705"/>
            <a:ext cx="4899660" cy="15697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sz="1800" b="0" i="0" u="none" strike="noStrike" baseline="0" dirty="0">
                <a:latin typeface="Times-Roman"/>
              </a:rPr>
              <a:t>IF </a:t>
            </a:r>
            <a:r>
              <a:rPr lang="en-US" sz="1800" b="0" i="1" u="none" strike="noStrike" baseline="0" dirty="0">
                <a:latin typeface="Times-Italic"/>
              </a:rPr>
              <a:t>age = youth </a:t>
            </a:r>
            <a:r>
              <a:rPr lang="en-US" sz="1800" b="0" i="0" u="none" strike="noStrike" baseline="0" dirty="0">
                <a:latin typeface="Times-Roman"/>
              </a:rPr>
              <a:t>THEN </a:t>
            </a:r>
            <a:r>
              <a:rPr lang="en-US" sz="1800" b="0" i="1" u="none" strike="noStrike" baseline="0" dirty="0">
                <a:latin typeface="Times-Italic"/>
              </a:rPr>
              <a:t>loan_decision = risky</a:t>
            </a:r>
          </a:p>
          <a:p>
            <a:pPr algn="l"/>
            <a:r>
              <a:rPr lang="en-US" sz="1800" b="0" i="0" u="none" strike="noStrike" baseline="0" dirty="0">
                <a:latin typeface="Times-Roman"/>
              </a:rPr>
              <a:t>IF </a:t>
            </a:r>
            <a:r>
              <a:rPr lang="en-US" sz="1800" b="0" i="1" u="none" strike="noStrike" baseline="0" dirty="0">
                <a:latin typeface="Times-Italic"/>
              </a:rPr>
              <a:t>income = high </a:t>
            </a:r>
            <a:r>
              <a:rPr lang="en-US" sz="1800" b="0" i="0" u="none" strike="noStrike" baseline="0" dirty="0">
                <a:latin typeface="Times-Roman"/>
              </a:rPr>
              <a:t>THEN </a:t>
            </a:r>
            <a:r>
              <a:rPr lang="en-US" sz="1800" b="0" i="1" u="none" strike="noStrike" baseline="0" dirty="0">
                <a:latin typeface="Times-Italic"/>
              </a:rPr>
              <a:t>loan_decision = safe</a:t>
            </a:r>
          </a:p>
          <a:p>
            <a:pPr algn="l"/>
            <a:r>
              <a:rPr lang="en-US" sz="1800" b="0" i="0" u="none" strike="noStrike" baseline="0" dirty="0">
                <a:latin typeface="Times-Roman"/>
              </a:rPr>
              <a:t>IF </a:t>
            </a:r>
            <a:r>
              <a:rPr lang="en-US" sz="1800" b="0" i="1" u="none" strike="noStrike" baseline="0" dirty="0">
                <a:latin typeface="Times-Italic"/>
              </a:rPr>
              <a:t>age = middle-aged </a:t>
            </a:r>
            <a:r>
              <a:rPr lang="en-US" sz="1800" b="0" i="0" u="none" strike="noStrike" baseline="0" dirty="0">
                <a:latin typeface="Times-Roman"/>
              </a:rPr>
              <a:t>AND </a:t>
            </a:r>
            <a:r>
              <a:rPr lang="en-US" sz="1800" b="0" i="1" u="none" strike="noStrike" baseline="0" dirty="0">
                <a:latin typeface="Times-Italic"/>
              </a:rPr>
              <a:t>income = low</a:t>
            </a:r>
          </a:p>
          <a:p>
            <a:pPr algn="l"/>
            <a:r>
              <a:rPr lang="en-IN" sz="1800" b="0" i="0" u="none" strike="noStrike" baseline="0" dirty="0">
                <a:latin typeface="Times-Roman"/>
              </a:rPr>
              <a:t>THEN </a:t>
            </a:r>
            <a:r>
              <a:rPr lang="en-IN" sz="1800" b="0" i="1" u="none" strike="noStrike" baseline="0" dirty="0" err="1">
                <a:latin typeface="Times-Italic"/>
              </a:rPr>
              <a:t>loan_decision</a:t>
            </a:r>
            <a:r>
              <a:rPr lang="en-IN" sz="1800" b="0" i="1" u="none" strike="noStrike" baseline="0" dirty="0">
                <a:latin typeface="Times-Italic"/>
              </a:rPr>
              <a:t> = risky</a:t>
            </a:r>
            <a:endParaRPr lang="en-IN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5BF4A6E9-73C2-0B09-1B42-C7D7F3F6CF69}"/>
              </a:ext>
            </a:extLst>
          </p:cNvPr>
          <p:cNvCxnSpPr>
            <a:cxnSpLocks/>
          </p:cNvCxnSpPr>
          <p:nvPr/>
        </p:nvCxnSpPr>
        <p:spPr>
          <a:xfrm flipH="1">
            <a:off x="7106962" y="4112670"/>
            <a:ext cx="1540697" cy="7910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3E36D25A-1873-3500-50A6-0DF3357FE2E3}"/>
              </a:ext>
            </a:extLst>
          </p:cNvPr>
          <p:cNvCxnSpPr>
            <a:cxnSpLocks/>
          </p:cNvCxnSpPr>
          <p:nvPr/>
        </p:nvCxnSpPr>
        <p:spPr>
          <a:xfrm>
            <a:off x="10472709" y="4112670"/>
            <a:ext cx="1533913" cy="7910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Arrow: Right 39">
            <a:extLst>
              <a:ext uri="{FF2B5EF4-FFF2-40B4-BE49-F238E27FC236}">
                <a16:creationId xmlns:a16="http://schemas.microsoft.com/office/drawing/2014/main" xmlns="" id="{75A736F6-5E77-74C8-6A6A-3E92782576C8}"/>
              </a:ext>
            </a:extLst>
          </p:cNvPr>
          <p:cNvSpPr/>
          <p:nvPr/>
        </p:nvSpPr>
        <p:spPr>
          <a:xfrm rot="21058580">
            <a:off x="5488895" y="2019516"/>
            <a:ext cx="2633336" cy="241773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xmlns="" id="{4CA314CA-ACE8-D954-6FA9-9BEF25F18C77}"/>
              </a:ext>
            </a:extLst>
          </p:cNvPr>
          <p:cNvSpPr/>
          <p:nvPr/>
        </p:nvSpPr>
        <p:spPr>
          <a:xfrm>
            <a:off x="9425650" y="2209198"/>
            <a:ext cx="232033" cy="61801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5AFB015-D333-92A5-E2CA-CF1CADF674F3}"/>
              </a:ext>
            </a:extLst>
          </p:cNvPr>
          <p:cNvSpPr txBox="1"/>
          <p:nvPr/>
        </p:nvSpPr>
        <p:spPr>
          <a:xfrm>
            <a:off x="288437" y="693284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kern="1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3200" b="1" i="1" kern="1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Learning step:</a:t>
            </a:r>
            <a:r>
              <a:rPr lang="en-US" sz="3200" kern="1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0D4C16C-F6E8-B94B-5174-8A75C35523C8}"/>
              </a:ext>
            </a:extLst>
          </p:cNvPr>
          <p:cNvSpPr txBox="1"/>
          <p:nvPr/>
        </p:nvSpPr>
        <p:spPr>
          <a:xfrm>
            <a:off x="288437" y="-73709"/>
            <a:ext cx="11718185" cy="740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endParaRPr lang="en-IN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bank loans officer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needs analysis of data to learn which loan applicants are </a:t>
            </a: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“safe”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which are </a:t>
            </a:r>
            <a:r>
              <a:rPr lang="en-IN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“risky”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 the bank.</a:t>
            </a:r>
            <a:endParaRPr lang="en-IN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759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7" grpId="0" animBg="1"/>
      <p:bldP spid="30" grpId="0" animBg="1"/>
      <p:bldP spid="32" grpId="0" animBg="1"/>
      <p:bldP spid="40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Magnetic Disk 5">
            <a:extLst>
              <a:ext uri="{FF2B5EF4-FFF2-40B4-BE49-F238E27FC236}">
                <a16:creationId xmlns:a16="http://schemas.microsoft.com/office/drawing/2014/main" xmlns="" id="{2999DF38-F007-BA54-BF2B-038EA29928FE}"/>
              </a:ext>
            </a:extLst>
          </p:cNvPr>
          <p:cNvSpPr/>
          <p:nvPr/>
        </p:nvSpPr>
        <p:spPr>
          <a:xfrm>
            <a:off x="2678575" y="1496001"/>
            <a:ext cx="1495021" cy="1156655"/>
          </a:xfrm>
          <a:prstGeom prst="flowChartMagneticDisk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Test Data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9A95CBC4-D9D8-38B1-E998-E4126CAF5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5158566"/>
              </p:ext>
            </p:extLst>
          </p:nvPr>
        </p:nvGraphicFramePr>
        <p:xfrm>
          <a:off x="916192" y="3494690"/>
          <a:ext cx="5019788" cy="1463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96428">
                  <a:extLst>
                    <a:ext uri="{9D8B030D-6E8A-4147-A177-3AD203B41FA5}">
                      <a16:colId xmlns:a16="http://schemas.microsoft.com/office/drawing/2014/main" xmlns="" val="2369988735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xmlns="" val="421941771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1587882640"/>
                    </a:ext>
                  </a:extLst>
                </a:gridCol>
                <a:gridCol w="1546860">
                  <a:extLst>
                    <a:ext uri="{9D8B030D-6E8A-4147-A177-3AD203B41FA5}">
                      <a16:colId xmlns:a16="http://schemas.microsoft.com/office/drawing/2014/main" xmlns="" val="2351046774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strike="noStrike" kern="1200" baseline="0" dirty="0">
                          <a:solidFill>
                            <a:schemeClr val="dk1"/>
                          </a:solidFill>
                        </a:rPr>
                        <a:t>name</a:t>
                      </a:r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strike="noStrike" kern="1200" baseline="0" dirty="0">
                          <a:solidFill>
                            <a:schemeClr val="dk1"/>
                          </a:solidFill>
                        </a:rPr>
                        <a:t>age</a:t>
                      </a:r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strike="noStrike" kern="1200" baseline="0" dirty="0">
                          <a:solidFill>
                            <a:schemeClr val="dk1"/>
                          </a:solidFill>
                        </a:rPr>
                        <a:t>income</a:t>
                      </a:r>
                      <a:endParaRPr lang="en-IN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strike="noStrike" kern="1200" baseline="0" dirty="0">
                          <a:solidFill>
                            <a:schemeClr val="dk1"/>
                          </a:solidFill>
                        </a:rPr>
                        <a:t>loan_decision</a:t>
                      </a:r>
                      <a:endParaRPr lang="en-IN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675786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IN" dirty="0"/>
                        <a:t>Prasad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senior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safe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7977971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IN" dirty="0"/>
                        <a:t>Naveen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middle-aged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high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safe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4426453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IN" dirty="0"/>
                        <a:t>Kiran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middle-aged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risky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55147486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877B972B-CA2B-0DD3-90DD-7D4D24A373B2}"/>
              </a:ext>
            </a:extLst>
          </p:cNvPr>
          <p:cNvCxnSpPr>
            <a:cxnSpLocks/>
          </p:cNvCxnSpPr>
          <p:nvPr/>
        </p:nvCxnSpPr>
        <p:spPr>
          <a:xfrm flipH="1">
            <a:off x="916192" y="2453640"/>
            <a:ext cx="1761194" cy="10410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F699DFFC-3242-FEE9-AF27-01CFAF73A4A7}"/>
              </a:ext>
            </a:extLst>
          </p:cNvPr>
          <p:cNvCxnSpPr>
            <a:cxnSpLocks/>
          </p:cNvCxnSpPr>
          <p:nvPr/>
        </p:nvCxnSpPr>
        <p:spPr>
          <a:xfrm>
            <a:off x="4173596" y="2453640"/>
            <a:ext cx="1761195" cy="10410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Flowchart: Magnetic Disk 29">
            <a:extLst>
              <a:ext uri="{FF2B5EF4-FFF2-40B4-BE49-F238E27FC236}">
                <a16:creationId xmlns:a16="http://schemas.microsoft.com/office/drawing/2014/main" xmlns="" id="{079CAFD3-EF6C-EE76-F911-9C4EE8FE3D76}"/>
              </a:ext>
            </a:extLst>
          </p:cNvPr>
          <p:cNvSpPr/>
          <p:nvPr/>
        </p:nvSpPr>
        <p:spPr>
          <a:xfrm>
            <a:off x="8647659" y="2545872"/>
            <a:ext cx="1607965" cy="1156552"/>
          </a:xfrm>
          <a:prstGeom prst="flowChartMagneticDisk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New data (Unseen data)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2F7DFF78-27B8-2EB4-4441-5698EA365186}"/>
              </a:ext>
            </a:extLst>
          </p:cNvPr>
          <p:cNvSpPr/>
          <p:nvPr/>
        </p:nvSpPr>
        <p:spPr>
          <a:xfrm>
            <a:off x="7106962" y="4572000"/>
            <a:ext cx="4899660" cy="53788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0" i="0" u="none" strike="noStrike" baseline="0" dirty="0">
                <a:latin typeface="Times-Roman"/>
              </a:rPr>
              <a:t>(Madhu, middle-aged, high)</a:t>
            </a:r>
            <a:endParaRPr lang="en-IN" sz="200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5BF4A6E9-73C2-0B09-1B42-C7D7F3F6CF69}"/>
              </a:ext>
            </a:extLst>
          </p:cNvPr>
          <p:cNvCxnSpPr>
            <a:cxnSpLocks/>
          </p:cNvCxnSpPr>
          <p:nvPr/>
        </p:nvCxnSpPr>
        <p:spPr>
          <a:xfrm flipH="1">
            <a:off x="7106962" y="3494690"/>
            <a:ext cx="1540697" cy="10773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3E36D25A-1873-3500-50A6-0DF3357FE2E3}"/>
              </a:ext>
            </a:extLst>
          </p:cNvPr>
          <p:cNvCxnSpPr>
            <a:cxnSpLocks/>
          </p:cNvCxnSpPr>
          <p:nvPr/>
        </p:nvCxnSpPr>
        <p:spPr>
          <a:xfrm>
            <a:off x="10255624" y="3494690"/>
            <a:ext cx="1750998" cy="10773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Flowchart: Magnetic Disk 1">
            <a:extLst>
              <a:ext uri="{FF2B5EF4-FFF2-40B4-BE49-F238E27FC236}">
                <a16:creationId xmlns:a16="http://schemas.microsoft.com/office/drawing/2014/main" xmlns="" id="{7768D45F-CDB1-62C5-B2F1-0C6323769735}"/>
              </a:ext>
            </a:extLst>
          </p:cNvPr>
          <p:cNvSpPr/>
          <p:nvPr/>
        </p:nvSpPr>
        <p:spPr>
          <a:xfrm>
            <a:off x="8421266" y="307773"/>
            <a:ext cx="2113383" cy="1188228"/>
          </a:xfrm>
          <a:prstGeom prst="flowChartMagneticDisk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Model </a:t>
            </a:r>
          </a:p>
          <a:p>
            <a:pPr algn="ctr"/>
            <a:r>
              <a:rPr lang="en-I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(Classification rules)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6EE7B00-B9BB-BEBB-9C0F-9C48045D4598}"/>
              </a:ext>
            </a:extLst>
          </p:cNvPr>
          <p:cNvSpPr txBox="1"/>
          <p:nvPr/>
        </p:nvSpPr>
        <p:spPr>
          <a:xfrm>
            <a:off x="7334250" y="5336152"/>
            <a:ext cx="1829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i="0" u="none" strike="noStrike" baseline="0" dirty="0">
                <a:latin typeface="Times-Roman"/>
              </a:rPr>
              <a:t>Loan decision?</a:t>
            </a:r>
            <a:endParaRPr lang="en-IN" sz="2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2F58D72-BA91-3F39-4437-B1F5EBFCF787}"/>
              </a:ext>
            </a:extLst>
          </p:cNvPr>
          <p:cNvSpPr txBox="1"/>
          <p:nvPr/>
        </p:nvSpPr>
        <p:spPr>
          <a:xfrm>
            <a:off x="8942249" y="5979458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i="0" u="none" strike="noStrike" baseline="0" dirty="0">
                <a:latin typeface="Times-Roman"/>
              </a:rPr>
              <a:t>Safe</a:t>
            </a:r>
            <a:endParaRPr lang="en-IN" sz="2800" b="1" dirty="0"/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xmlns="" id="{C07A1597-AC76-42FE-7FAA-1B2511BB8AFD}"/>
              </a:ext>
            </a:extLst>
          </p:cNvPr>
          <p:cNvSpPr/>
          <p:nvPr/>
        </p:nvSpPr>
        <p:spPr>
          <a:xfrm rot="20778215">
            <a:off x="4295010" y="1354947"/>
            <a:ext cx="4144740" cy="370770"/>
          </a:xfrm>
          <a:prstGeom prst="left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xmlns="" id="{DCDD298D-6DD4-2DDD-D41E-4FC488D1CA65}"/>
              </a:ext>
            </a:extLst>
          </p:cNvPr>
          <p:cNvSpPr/>
          <p:nvPr/>
        </p:nvSpPr>
        <p:spPr>
          <a:xfrm rot="5400000">
            <a:off x="9094547" y="1865497"/>
            <a:ext cx="752991" cy="247169"/>
          </a:xfrm>
          <a:prstGeom prst="left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xmlns="" id="{9CC188F6-A9C2-C49E-D2F7-6A6604B4FBC4}"/>
              </a:ext>
            </a:extLst>
          </p:cNvPr>
          <p:cNvSpPr/>
          <p:nvPr/>
        </p:nvSpPr>
        <p:spPr>
          <a:xfrm>
            <a:off x="9251968" y="5183840"/>
            <a:ext cx="219075" cy="7956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D99C519-7F5C-4D88-1C87-BB5B6031BD7D}"/>
              </a:ext>
            </a:extLst>
          </p:cNvPr>
          <p:cNvSpPr txBox="1"/>
          <p:nvPr/>
        </p:nvSpPr>
        <p:spPr>
          <a:xfrm>
            <a:off x="916192" y="499341"/>
            <a:ext cx="6096000" cy="574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b="1" i="1" kern="1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Classification step: </a:t>
            </a:r>
          </a:p>
        </p:txBody>
      </p:sp>
    </p:spTree>
    <p:extLst>
      <p:ext uri="{BB962C8B-B14F-4D97-AF65-F5344CB8AC3E}">
        <p14:creationId xmlns:p14="http://schemas.microsoft.com/office/powerpoint/2010/main" xmlns="" val="56870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0" grpId="0" animBg="1"/>
      <p:bldP spid="32" grpId="0" animBg="1"/>
      <p:bldP spid="2" grpId="0" animBg="1"/>
      <p:bldP spid="9" grpId="0"/>
      <p:bldP spid="10" grpId="0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>
            <a:extLst>
              <a:ext uri="{FF2B5EF4-FFF2-40B4-BE49-F238E27FC236}">
                <a16:creationId xmlns:a16="http://schemas.microsoft.com/office/drawing/2014/main" xmlns="" id="{0340D1BF-9923-7262-DF71-7955281C4AF2}"/>
              </a:ext>
            </a:extLst>
          </p:cNvPr>
          <p:cNvSpPr/>
          <p:nvPr/>
        </p:nvSpPr>
        <p:spPr>
          <a:xfrm>
            <a:off x="1238509" y="2030504"/>
            <a:ext cx="1873624" cy="1703294"/>
          </a:xfrm>
          <a:prstGeom prst="flowChartMagneticDisk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Data</a:t>
            </a:r>
            <a:endParaRPr lang="en-IN" b="1" dirty="0"/>
          </a:p>
        </p:txBody>
      </p:sp>
      <p:sp>
        <p:nvSpPr>
          <p:cNvPr id="5" name="Flowchart: Magnetic Disk 4">
            <a:extLst>
              <a:ext uri="{FF2B5EF4-FFF2-40B4-BE49-F238E27FC236}">
                <a16:creationId xmlns:a16="http://schemas.microsoft.com/office/drawing/2014/main" xmlns="" id="{21C257D4-3239-4DCA-FF74-E244F0079E00}"/>
              </a:ext>
            </a:extLst>
          </p:cNvPr>
          <p:cNvSpPr/>
          <p:nvPr/>
        </p:nvSpPr>
        <p:spPr>
          <a:xfrm>
            <a:off x="3981732" y="354868"/>
            <a:ext cx="1873624" cy="1703294"/>
          </a:xfrm>
          <a:prstGeom prst="flowChartMagneticDisk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Training</a:t>
            </a:r>
          </a:p>
          <a:p>
            <a:pPr algn="ctr"/>
            <a:r>
              <a:rPr lang="en-IN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Data Set</a:t>
            </a:r>
            <a:endParaRPr lang="en-IN" b="1" dirty="0"/>
          </a:p>
        </p:txBody>
      </p:sp>
      <p:sp>
        <p:nvSpPr>
          <p:cNvPr id="6" name="Flowchart: Magnetic Disk 5">
            <a:extLst>
              <a:ext uri="{FF2B5EF4-FFF2-40B4-BE49-F238E27FC236}">
                <a16:creationId xmlns:a16="http://schemas.microsoft.com/office/drawing/2014/main" xmlns="" id="{1D9D0D0D-6465-FFD5-EE92-30DC44CE5CC3}"/>
              </a:ext>
            </a:extLst>
          </p:cNvPr>
          <p:cNvSpPr/>
          <p:nvPr/>
        </p:nvSpPr>
        <p:spPr>
          <a:xfrm>
            <a:off x="3834332" y="3733798"/>
            <a:ext cx="1873624" cy="1175608"/>
          </a:xfrm>
          <a:prstGeom prst="flowChartMagneticDisk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IN" sz="1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Testing</a:t>
            </a:r>
          </a:p>
          <a:p>
            <a:pPr algn="ctr"/>
            <a:r>
              <a:rPr lang="en-IN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Data Set</a:t>
            </a:r>
            <a:endParaRPr lang="en-IN" b="1" dirty="0"/>
          </a:p>
          <a:p>
            <a:pPr algn="ctr"/>
            <a:endParaRPr lang="en-IN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E724B7B-9C68-84CC-38BD-90046C76B020}"/>
              </a:ext>
            </a:extLst>
          </p:cNvPr>
          <p:cNvSpPr/>
          <p:nvPr/>
        </p:nvSpPr>
        <p:spPr>
          <a:xfrm>
            <a:off x="6866890" y="598516"/>
            <a:ext cx="2110154" cy="12159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1"/>
                </a:solidFill>
                <a:ea typeface="MS Gothic" panose="020B0609070205080204" pitchFamily="49" charset="-128"/>
              </a:rPr>
              <a:t>Construct</a:t>
            </a:r>
          </a:p>
          <a:p>
            <a:pPr algn="ctr"/>
            <a:r>
              <a:rPr lang="en-IN" b="1" dirty="0">
                <a:solidFill>
                  <a:schemeClr val="tx1"/>
                </a:solidFill>
                <a:ea typeface="MS Gothic" panose="020B0609070205080204" pitchFamily="49" charset="-128"/>
              </a:rPr>
              <a:t>Model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9C26AA59-7E9F-BFA6-B418-AD1F39064C2A}"/>
              </a:ext>
            </a:extLst>
          </p:cNvPr>
          <p:cNvSpPr/>
          <p:nvPr/>
        </p:nvSpPr>
        <p:spPr>
          <a:xfrm>
            <a:off x="9978014" y="598516"/>
            <a:ext cx="1788606" cy="115556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800" b="1" i="0" u="none" strike="noStrike" baseline="0" dirty="0">
                <a:solidFill>
                  <a:schemeClr val="tx1"/>
                </a:solidFill>
                <a:ea typeface="MS Gothic" panose="020B0609070205080204" pitchFamily="49" charset="-128"/>
              </a:rPr>
              <a:t>Estimate</a:t>
            </a:r>
          </a:p>
          <a:p>
            <a:pPr algn="ctr"/>
            <a:r>
              <a:rPr lang="en-IN" sz="1800" b="1" i="0" u="none" strike="noStrike" baseline="0" dirty="0">
                <a:solidFill>
                  <a:schemeClr val="tx1"/>
                </a:solidFill>
                <a:ea typeface="MS Gothic" panose="020B0609070205080204" pitchFamily="49" charset="-128"/>
              </a:rPr>
              <a:t>accuracy</a:t>
            </a:r>
            <a:endParaRPr lang="en-IN" b="1" dirty="0">
              <a:solidFill>
                <a:schemeClr val="tx1"/>
              </a:solidFill>
              <a:ea typeface="MS Gothic" panose="020B0609070205080204" pitchFamily="49" charset="-128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C8756FAC-0B71-0374-C2A9-3F2664137492}"/>
              </a:ext>
            </a:extLst>
          </p:cNvPr>
          <p:cNvCxnSpPr>
            <a:cxnSpLocks/>
          </p:cNvCxnSpPr>
          <p:nvPr/>
        </p:nvCxnSpPr>
        <p:spPr>
          <a:xfrm flipV="1">
            <a:off x="3108634" y="1382433"/>
            <a:ext cx="869599" cy="864158"/>
          </a:xfrm>
          <a:prstGeom prst="straightConnector1">
            <a:avLst/>
          </a:prstGeom>
          <a:ln>
            <a:solidFill>
              <a:schemeClr val="dk1"/>
            </a:solidFill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8316F484-3ABA-0160-2EF8-5224F51246DA}"/>
              </a:ext>
            </a:extLst>
          </p:cNvPr>
          <p:cNvCxnSpPr>
            <a:cxnSpLocks/>
            <a:endCxn id="6" idx="2"/>
          </p:cNvCxnSpPr>
          <p:nvPr/>
        </p:nvCxnSpPr>
        <p:spPr>
          <a:xfrm>
            <a:off x="3112132" y="3517711"/>
            <a:ext cx="722200" cy="80389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D1F3A2B2-D809-EAA4-C84E-D8C76B8632D9}"/>
              </a:ext>
            </a:extLst>
          </p:cNvPr>
          <p:cNvCxnSpPr>
            <a:cxnSpLocks/>
            <a:stCxn id="5" idx="4"/>
            <a:endCxn id="7" idx="1"/>
          </p:cNvCxnSpPr>
          <p:nvPr/>
        </p:nvCxnSpPr>
        <p:spPr>
          <a:xfrm>
            <a:off x="5855356" y="1206515"/>
            <a:ext cx="101153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01019316-D536-8D3E-B490-56D5921689F7}"/>
              </a:ext>
            </a:extLst>
          </p:cNvPr>
          <p:cNvCxnSpPr>
            <a:cxnSpLocks/>
          </p:cNvCxnSpPr>
          <p:nvPr/>
        </p:nvCxnSpPr>
        <p:spPr>
          <a:xfrm>
            <a:off x="8977044" y="1176296"/>
            <a:ext cx="101153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E5B14451-CE42-FA62-7D55-BA9007B26ABF}"/>
              </a:ext>
            </a:extLst>
          </p:cNvPr>
          <p:cNvCxnSpPr>
            <a:cxnSpLocks/>
            <a:stCxn id="6" idx="4"/>
          </p:cNvCxnSpPr>
          <p:nvPr/>
        </p:nvCxnSpPr>
        <p:spPr>
          <a:xfrm>
            <a:off x="5707956" y="4321602"/>
            <a:ext cx="516436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CF53EC76-1DC3-D18E-F8E5-376A437B91DA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10872317" y="1754077"/>
            <a:ext cx="0" cy="25675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ABA2EEA-2537-2322-3BED-853D8B8BAE20}"/>
              </a:ext>
            </a:extLst>
          </p:cNvPr>
          <p:cNvSpPr txBox="1"/>
          <p:nvPr/>
        </p:nvSpPr>
        <p:spPr>
          <a:xfrm>
            <a:off x="397010" y="5565616"/>
            <a:ext cx="116784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accuracy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of a classifier on a given </a:t>
            </a: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test data set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is the percentage of test set tuples that are correctly classified by the classifier.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xmlns="" val="164968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298</Words>
  <Application>Microsoft Office PowerPoint</Application>
  <PresentationFormat>Custom</PresentationFormat>
  <Paragraphs>93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Classification</vt:lpstr>
      <vt:lpstr>What is Classification?</vt:lpstr>
      <vt:lpstr>How does Classification Works?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Madhu T</dc:creator>
  <cp:lastModifiedBy>Webadmin</cp:lastModifiedBy>
  <cp:revision>140</cp:revision>
  <dcterms:created xsi:type="dcterms:W3CDTF">2023-07-23T15:25:35Z</dcterms:created>
  <dcterms:modified xsi:type="dcterms:W3CDTF">2026-09-29T05:13:52Z</dcterms:modified>
</cp:coreProperties>
</file>