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3" autoAdjust="0"/>
    <p:restoredTop sz="94713" autoAdjust="0"/>
  </p:normalViewPr>
  <p:slideViewPr>
    <p:cSldViewPr>
      <p:cViewPr>
        <p:scale>
          <a:sx n="66" d="100"/>
          <a:sy n="66" d="100"/>
        </p:scale>
        <p:origin x="-150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18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730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393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37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230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779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59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042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092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975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2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97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7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3200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XML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Validation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/>
              </a:rPr>
              <a:t>Document </a:t>
            </a:r>
            <a:r>
              <a:rPr lang="en-US" b="1" dirty="0" smtClean="0">
                <a:latin typeface="Times New Roman"/>
              </a:rPr>
              <a:t>Type Definition (DTD)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30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dirty="0" smtClean="0">
                <a:latin typeface="Times New Roman"/>
              </a:rPr>
              <a:t>XML – Validation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839200" cy="61722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Times New Roman"/>
              </a:rPr>
              <a:t>Validation is a process by which an XML document is validated.</a:t>
            </a:r>
          </a:p>
          <a:p>
            <a:pPr algn="just"/>
            <a:r>
              <a:rPr lang="en-US" sz="2400" dirty="0" smtClean="0">
                <a:latin typeface="Times New Roman"/>
              </a:rPr>
              <a:t>An XML document with correct syntax is known as valid XML document. </a:t>
            </a:r>
          </a:p>
          <a:p>
            <a:pPr algn="just">
              <a:buNone/>
            </a:pPr>
            <a:r>
              <a:rPr lang="en-US" sz="2400" dirty="0" smtClean="0">
                <a:latin typeface="Times New Roman"/>
              </a:rPr>
              <a:t>Let’s see few important rules to check for syntax errors.</a:t>
            </a: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Times New Roman"/>
              </a:rPr>
              <a:t>All XML documents must have a root element.</a:t>
            </a:r>
          </a:p>
          <a:p>
            <a:pPr>
              <a:buFont typeface="Arial"/>
              <a:buChar char="•"/>
            </a:pPr>
            <a:r>
              <a:rPr lang="en-US" sz="2400" dirty="0" smtClean="0">
                <a:latin typeface="Times New Roman"/>
              </a:rPr>
              <a:t>XML is a case sensitive language so you should be careful with the case while opening and closing tags.</a:t>
            </a:r>
          </a:p>
          <a:p>
            <a:pPr>
              <a:buFont typeface="Arial"/>
              <a:buChar char="•"/>
            </a:pPr>
            <a:r>
              <a:rPr lang="en-US" sz="2400" dirty="0" smtClean="0">
                <a:latin typeface="Times New Roman"/>
              </a:rPr>
              <a:t>All XML tags must have a closing tag.</a:t>
            </a:r>
          </a:p>
          <a:p>
            <a:pPr>
              <a:buFont typeface="Arial"/>
              <a:buChar char="•"/>
            </a:pPr>
            <a:r>
              <a:rPr lang="en-US" sz="2400" dirty="0" smtClean="0">
                <a:latin typeface="Times New Roman"/>
              </a:rPr>
              <a:t>XML attribute name should not be quoted while its value must be quoted.</a:t>
            </a:r>
          </a:p>
          <a:p>
            <a:pPr algn="just"/>
            <a:r>
              <a:rPr lang="en-US" sz="2400" dirty="0" smtClean="0">
                <a:latin typeface="Times New Roman"/>
              </a:rPr>
              <a:t>There are two ways to check whether the XML document is valid.</a:t>
            </a:r>
          </a:p>
          <a:p>
            <a:pPr algn="just">
              <a:buFont typeface="Times New Roman"/>
              <a:buChar char="1"/>
            </a:pPr>
            <a:r>
              <a:rPr lang="fr-FR" sz="2400" dirty="0" smtClean="0">
                <a:latin typeface="Times New Roman"/>
              </a:rPr>
              <a:t>XML DTD (</a:t>
            </a:r>
            <a:r>
              <a:rPr lang="fr-FR" sz="2400" dirty="0" smtClean="0">
                <a:solidFill>
                  <a:srgbClr val="FF0000"/>
                </a:solidFill>
                <a:latin typeface="Times New Roman"/>
              </a:rPr>
              <a:t>Document Type Definition</a:t>
            </a:r>
            <a:r>
              <a:rPr lang="fr-FR" sz="2400" dirty="0" smtClean="0">
                <a:latin typeface="Times New Roman"/>
              </a:rPr>
              <a:t>)</a:t>
            </a:r>
          </a:p>
          <a:p>
            <a:pPr>
              <a:buFont typeface="Times New Roman"/>
              <a:buChar char="2"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XML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 smtClean="0">
                <a:latin typeface="Times New Roman"/>
              </a:rPr>
              <a:t>Document Type Definition (DTD)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DTD stands for Document Type Definition. It is used to define document structure with a list of legal elements and attributes.</a:t>
            </a:r>
          </a:p>
          <a:p>
            <a:pPr lvl="1" algn="just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Document Type Definition (DTD) is a certain piece of code, which can defines structure of XML document.</a:t>
            </a:r>
          </a:p>
          <a:p>
            <a:pPr lvl="1" algn="just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Each DTD contains a list of elements, which specifies the rules for structuring a given XML document.</a:t>
            </a:r>
          </a:p>
          <a:p>
            <a:pPr lvl="1" algn="just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Each DTD specifies the relationship between root element, child elements and sub child elements.</a:t>
            </a:r>
          </a:p>
          <a:p>
            <a:pPr lvl="1" algn="just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XML document is considered “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well formed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and “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valid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if it is successfully validated against DTD.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DTD’s are optional in XML, but recommended for clarity purpose.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DTD’s can be declared internally (With in XML doc) and as an external file (with in a separate file with “.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dtd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extension).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Basic Building Blocks: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 are 4 building blocks to build a XML document with DTD.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those are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1.Tags 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2.Elements 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3.Attributes 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4.Entities</a:t>
            </a:r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1.	Tags:</a:t>
            </a:r>
          </a:p>
          <a:p>
            <a:pPr lvl="1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XML allows the user to create own tags.Useally the tag &lt;tagname&gt; is an Opening tag, &lt;/tagname&gt; refers to its equivalent closing tag.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&lt;book&gt;Let us C&lt;/book&gt;</a:t>
            </a:r>
          </a:p>
          <a:p>
            <a:pPr lvl="1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&lt;author&gt; Yashwant Kanetkar &lt;/ author &gt;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XML the tags are case sensitive . And closing tag is mandatory.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the elements in XML should be properly nested and they should not overlap.</a:t>
            </a: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8991600" cy="6477000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2.	Elements in DTD:</a:t>
            </a:r>
          </a:p>
          <a:p>
            <a:pPr lvl="1" algn="just"/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The DTD document is composed with various elements. These elements are used to represent the tags in XML document.</a:t>
            </a:r>
          </a:p>
          <a:p>
            <a:pPr lvl="1" algn="just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Declaration: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!ELEMENT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name-of-element(context)&gt;</a:t>
            </a:r>
          </a:p>
          <a:p>
            <a:pPr lvl="1" algn="just">
              <a:buNone/>
            </a:pP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To declare an empty element</a:t>
            </a:r>
          </a:p>
          <a:p>
            <a:pPr lvl="1" algn="just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!ELEMENT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name-of-element(</a:t>
            </a:r>
            <a:r>
              <a:rPr lang="en-US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EMPTY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)&gt;</a:t>
            </a:r>
          </a:p>
          <a:p>
            <a:pPr lvl="1" algn="just">
              <a:buNone/>
            </a:pP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To declare an element, this carries data</a:t>
            </a:r>
          </a:p>
          <a:p>
            <a:pPr lvl="1" algn="just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!ELEMENT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name-of-element</a:t>
            </a:r>
            <a:r>
              <a:rPr lang="en-US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#PCDATA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)&gt;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(or)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!ELEMENT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name-of-element(</a:t>
            </a:r>
            <a:r>
              <a:rPr lang="en-US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#CDATA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)&gt;</a:t>
            </a: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324600"/>
          </a:xfrm>
        </p:spPr>
        <p:txBody>
          <a:bodyPr>
            <a:noAutofit/>
          </a:bodyPr>
          <a:lstStyle/>
          <a:p>
            <a:pPr lvl="1" algn="just"/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To declare an element, this contains child elements</a:t>
            </a:r>
          </a:p>
          <a:p>
            <a:pPr lvl="1" algn="just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!ELEMENT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name-of-element(child-names)&gt;</a:t>
            </a:r>
          </a:p>
          <a:p>
            <a:pPr lvl="1" algn="just">
              <a:buNone/>
            </a:pP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&lt;!ELEMENT student(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id,name,age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)&gt;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&lt;!ELEMENT name(#PCDATA)&gt;</a:t>
            </a:r>
          </a:p>
          <a:p>
            <a:pPr lvl="1" algn="just"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&lt;!ELEMENT age(EMPTY)&gt;</a:t>
            </a:r>
          </a:p>
          <a:p>
            <a:pPr lvl="1" algn="just">
              <a:buNone/>
            </a:pP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r>
              <a:rPr lang="en-US" sz="2300" b="1" dirty="0" smtClean="0">
                <a:latin typeface="Times New Roman"/>
              </a:rPr>
              <a:t>3.Attributes:</a:t>
            </a:r>
          </a:p>
          <a:p>
            <a:pPr lvl="1">
              <a:buFont typeface="Arial"/>
              <a:buChar char="•"/>
            </a:pPr>
            <a:r>
              <a:rPr lang="en-US" sz="2300" dirty="0" smtClean="0">
                <a:latin typeface="Times New Roman"/>
              </a:rPr>
              <a:t>These are used to provide the additional information along with elements.</a:t>
            </a:r>
          </a:p>
          <a:p>
            <a:pPr lvl="1">
              <a:buFont typeface="Arial"/>
              <a:buChar char="•"/>
            </a:pPr>
            <a:r>
              <a:rPr lang="en-US" sz="2300" dirty="0" smtClean="0">
                <a:latin typeface="Times New Roman"/>
              </a:rPr>
              <a:t>In DTD, the attributes are declared by using “</a:t>
            </a:r>
            <a:r>
              <a:rPr lang="en-US" sz="2300" b="1" dirty="0" smtClean="0">
                <a:solidFill>
                  <a:srgbClr val="FF0000"/>
                </a:solidFill>
                <a:latin typeface="Times New Roman"/>
              </a:rPr>
              <a:t>ATTLIST</a:t>
            </a:r>
            <a:r>
              <a:rPr lang="en-US" sz="2300" b="1" dirty="0" smtClean="0">
                <a:latin typeface="Times New Roman"/>
              </a:rPr>
              <a:t>” Keyword.</a:t>
            </a:r>
          </a:p>
          <a:p>
            <a:pPr>
              <a:buNone/>
            </a:pPr>
            <a:r>
              <a:rPr lang="en-US" sz="2300" b="1" dirty="0" smtClean="0">
                <a:latin typeface="Times New Roman"/>
              </a:rPr>
              <a:t>	Syntax:</a:t>
            </a:r>
          </a:p>
          <a:p>
            <a:pPr>
              <a:buNone/>
            </a:pPr>
            <a:r>
              <a:rPr lang="en-US" sz="2300" dirty="0" smtClean="0">
                <a:latin typeface="Times New Roman"/>
              </a:rPr>
              <a:t>	&lt;! ATTLIST name-of-element name-of-attribute </a:t>
            </a:r>
          </a:p>
          <a:p>
            <a:pPr>
              <a:buNone/>
            </a:pPr>
            <a:r>
              <a:rPr lang="en-US" sz="2300" dirty="0" smtClean="0">
                <a:latin typeface="Times New Roman"/>
              </a:rPr>
              <a:t>						attribute-type [default-value]&gt;</a:t>
            </a:r>
          </a:p>
          <a:p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7" dur="8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8" dur="8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8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2" dur="8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3" dur="8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8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/>
              </a:rPr>
              <a:t>In the above syntax, the field ‘attribute-type’ can specifies the following pre-defined values.</a:t>
            </a:r>
          </a:p>
          <a:p>
            <a:r>
              <a:rPr lang="en-US" sz="2400" b="1" dirty="0" smtClean="0">
                <a:latin typeface="Times New Roman"/>
              </a:rPr>
              <a:t>ID:</a:t>
            </a:r>
            <a:r>
              <a:rPr lang="en-US" sz="2400" dirty="0" smtClean="0">
                <a:latin typeface="Times New Roman"/>
              </a:rPr>
              <a:t>It is a value which remains unique.</a:t>
            </a:r>
          </a:p>
          <a:p>
            <a:r>
              <a:rPr lang="en-US" sz="2400" b="1" dirty="0" smtClean="0">
                <a:latin typeface="Times New Roman"/>
              </a:rPr>
              <a:t>CDATA:</a:t>
            </a:r>
            <a:r>
              <a:rPr lang="en-US" sz="2400" dirty="0" smtClean="0">
                <a:latin typeface="Times New Roman"/>
              </a:rPr>
              <a:t> The value supplied here is nothing but character data.</a:t>
            </a:r>
          </a:p>
          <a:p>
            <a:r>
              <a:rPr lang="en-US" sz="2400" b="1" dirty="0" smtClean="0">
                <a:latin typeface="Times New Roman"/>
              </a:rPr>
              <a:t>ENTITY:</a:t>
            </a:r>
            <a:r>
              <a:rPr lang="en-US" sz="2400" dirty="0" smtClean="0">
                <a:latin typeface="Times New Roman"/>
              </a:rPr>
              <a:t> The value supplied in this case is nothing but an entity.</a:t>
            </a:r>
          </a:p>
          <a:p>
            <a:endParaRPr lang="en-US" sz="2400" dirty="0" smtClean="0">
              <a:latin typeface="Times New Roman"/>
            </a:endParaRPr>
          </a:p>
          <a:p>
            <a:r>
              <a:rPr lang="en-US" sz="2400" dirty="0" smtClean="0">
                <a:latin typeface="Times New Roman"/>
              </a:rPr>
              <a:t>In the same way, the filed ‘default-value’ can specifies the following pre-defined values.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Times New Roman"/>
              </a:rPr>
              <a:t>#REQUIRED</a:t>
            </a:r>
            <a:r>
              <a:rPr lang="en-US" sz="2400" dirty="0" smtClean="0">
                <a:latin typeface="Times New Roman"/>
              </a:rPr>
              <a:t>: It means the value for the attribute is required.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Times New Roman"/>
              </a:rPr>
              <a:t>#IMPLIED</a:t>
            </a:r>
            <a:r>
              <a:rPr lang="en-US" sz="2400" dirty="0" smtClean="0">
                <a:latin typeface="Times New Roman"/>
              </a:rPr>
              <a:t>: It means the attribute is not required.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Times New Roman"/>
              </a:rPr>
              <a:t>#FIXED</a:t>
            </a:r>
            <a:r>
              <a:rPr lang="en-US" sz="2400" dirty="0" smtClean="0">
                <a:latin typeface="Times New Roman"/>
              </a:rPr>
              <a:t>: Here a fixed value is supplied.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Times New Roman"/>
              </a:rPr>
              <a:t>Default-value</a:t>
            </a:r>
            <a:r>
              <a:rPr lang="en-US" sz="2400" dirty="0" smtClean="0">
                <a:latin typeface="Times New Roman"/>
              </a:rPr>
              <a:t>: It is a default value of given attribute.</a:t>
            </a:r>
          </a:p>
          <a:p>
            <a:pPr>
              <a:buNone/>
            </a:pPr>
            <a:r>
              <a:rPr lang="en-US" sz="2400" b="1" dirty="0" smtClean="0">
                <a:latin typeface="Times New Roman"/>
              </a:rPr>
              <a:t>Example:</a:t>
            </a:r>
          </a:p>
          <a:p>
            <a:pPr>
              <a:buNone/>
            </a:pPr>
            <a:r>
              <a:rPr lang="en-US" sz="2400" dirty="0" smtClean="0">
                <a:latin typeface="Times New Roman"/>
              </a:rPr>
              <a:t>	&lt;! ATTLIST student address CDATA #REQUIRED&gt;</a:t>
            </a:r>
          </a:p>
          <a:p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/>
              </a:rPr>
              <a:t>4.	Entities:</a:t>
            </a:r>
          </a:p>
          <a:p>
            <a:r>
              <a:rPr lang="en-US" sz="2400" dirty="0" smtClean="0">
                <a:latin typeface="Times New Roman"/>
              </a:rPr>
              <a:t>Some markup elements can contain complex data; these types of elements are called as Entities.</a:t>
            </a:r>
          </a:p>
          <a:p>
            <a:r>
              <a:rPr lang="en-US" sz="2400" dirty="0" smtClean="0">
                <a:latin typeface="Times New Roman"/>
              </a:rPr>
              <a:t>These are used to create small piece of data which you want you use repeatedly throughout your schema.</a:t>
            </a:r>
          </a:p>
          <a:p>
            <a:pPr>
              <a:buNone/>
            </a:pPr>
            <a:r>
              <a:rPr lang="en-US" sz="2400" dirty="0" smtClean="0">
                <a:latin typeface="Times New Roman"/>
              </a:rPr>
              <a:t>	</a:t>
            </a:r>
            <a:r>
              <a:rPr lang="en-US" sz="2400" b="1" dirty="0" smtClean="0">
                <a:latin typeface="Times New Roman"/>
              </a:rPr>
              <a:t>Syntax:</a:t>
            </a:r>
          </a:p>
          <a:p>
            <a:pPr>
              <a:buNone/>
            </a:pPr>
            <a:r>
              <a:rPr lang="en-US" sz="2400" dirty="0" smtClean="0">
                <a:latin typeface="Times New Roman"/>
              </a:rPr>
              <a:t>	&lt;! ENTITY name-of-entity “value”&gt;</a:t>
            </a:r>
          </a:p>
          <a:p>
            <a:endParaRPr lang="en-US" sz="2400" dirty="0" smtClean="0">
              <a:latin typeface="Times New Roman"/>
            </a:endParaRPr>
          </a:p>
          <a:p>
            <a:pPr>
              <a:buNone/>
            </a:pPr>
            <a:r>
              <a:rPr lang="en-US" sz="2400" b="1" dirty="0" smtClean="0">
                <a:latin typeface="Times New Roman"/>
              </a:rPr>
              <a:t>	Example:</a:t>
            </a:r>
          </a:p>
          <a:p>
            <a:pPr lvl="1">
              <a:buNone/>
            </a:pPr>
            <a:r>
              <a:rPr lang="en-US" sz="2400" dirty="0" smtClean="0">
                <a:latin typeface="Times New Roman"/>
              </a:rPr>
              <a:t>&lt;! ENTITY Book “Web Technologies”&gt;</a:t>
            </a:r>
          </a:p>
          <a:p>
            <a:pPr lvl="1">
              <a:buNone/>
            </a:pPr>
            <a:r>
              <a:rPr lang="en-US" sz="2400" dirty="0" smtClean="0">
                <a:latin typeface="Times New Roman"/>
              </a:rPr>
              <a:t>Used as</a:t>
            </a:r>
          </a:p>
          <a:p>
            <a:pPr lvl="1">
              <a:buNone/>
            </a:pPr>
            <a:r>
              <a:rPr lang="en-US" sz="2400" dirty="0" smtClean="0">
                <a:latin typeface="Times New Roman"/>
              </a:rPr>
              <a:t>&lt;author&gt; the &amp;Book author is </a:t>
            </a:r>
            <a:r>
              <a:rPr lang="en-US" sz="2400" dirty="0" err="1" smtClean="0">
                <a:latin typeface="Times New Roman"/>
              </a:rPr>
              <a:t>Uttam</a:t>
            </a:r>
            <a:r>
              <a:rPr lang="en-US" sz="2400" dirty="0" smtClean="0">
                <a:latin typeface="Times New Roman"/>
              </a:rPr>
              <a:t> K Roy&lt;/author&gt;</a:t>
            </a:r>
          </a:p>
          <a:p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DTD’s can be declared internally (With in XML doc) and as an external file (with in a separate file with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“.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dtd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extension)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 with external DTD: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Create a DTD for a remainder; it has following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remainder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as root element and  child elements-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heading, to, from, message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“remainder.dtd”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&lt;!ELEMENT remainder(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heading,to,from,message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&lt;!ELEMENT heading(#PCDATA)&gt;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&lt;!ELEMENT to(#PCDATA)&gt;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&lt;!ELEMENT from(#PCDATA)&gt;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&lt;!ELEMENT message(#PCDATA)&gt;</a:t>
            </a:r>
          </a:p>
          <a:p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“remainder.xml”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&lt;?xml version="1.0"?&gt;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&lt;!DOCTYPE note SYSTEM "remainder.dtd"&gt;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&lt;remainder&gt;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&lt;heading&gt;Final Remainder&lt;/heading&gt;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&lt;to&gt;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Mr.Madhu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&lt;/to&gt;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&lt;from&gt; Ravi Gupta&lt;/from&gt;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&lt;message&gt; Date of joining is 5th Feb&lt;/message&gt;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&lt;/remainder&gt;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3733800"/>
            <a:ext cx="542242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Example with internal DTD:</a:t>
            </a:r>
          </a:p>
          <a:p>
            <a:pPr>
              <a:buNone/>
            </a:pPr>
            <a:r>
              <a:rPr lang="en-US" sz="2100" dirty="0" smtClean="0"/>
              <a:t> </a:t>
            </a:r>
            <a:r>
              <a:rPr lang="en-US" sz="2100" b="1" dirty="0" smtClean="0"/>
              <a:t>“remainderdemo.xml”</a:t>
            </a:r>
          </a:p>
          <a:p>
            <a:pPr>
              <a:buNone/>
            </a:pPr>
            <a:r>
              <a:rPr lang="en-US" sz="2100" b="1" dirty="0" smtClean="0"/>
              <a:t> </a:t>
            </a:r>
            <a:r>
              <a:rPr lang="en-US" sz="2100" dirty="0" smtClean="0"/>
              <a:t>&lt;?xml version="1.0"?&gt;</a:t>
            </a:r>
          </a:p>
          <a:p>
            <a:pPr>
              <a:buNone/>
            </a:pPr>
            <a:r>
              <a:rPr lang="en-US" sz="2100" dirty="0" smtClean="0"/>
              <a:t>&lt;!DOCTYPE note [</a:t>
            </a:r>
          </a:p>
          <a:p>
            <a:pPr>
              <a:buNone/>
            </a:pPr>
            <a:r>
              <a:rPr lang="en-US" sz="2100" dirty="0" smtClean="0"/>
              <a:t>&lt;!ELEMENT remainder (heading,to,from,message)&gt;</a:t>
            </a:r>
          </a:p>
          <a:p>
            <a:pPr>
              <a:buNone/>
            </a:pPr>
            <a:r>
              <a:rPr lang="en-US" sz="2100" dirty="0" smtClean="0"/>
              <a:t>&lt;!ELEMENT heading (#PCDATA)&gt;</a:t>
            </a:r>
          </a:p>
          <a:p>
            <a:pPr>
              <a:buNone/>
            </a:pPr>
            <a:r>
              <a:rPr lang="en-US" sz="2100" dirty="0" smtClean="0"/>
              <a:t>&lt;!ELEMENT to (#PCDATA)&gt;</a:t>
            </a:r>
          </a:p>
          <a:p>
            <a:pPr>
              <a:buNone/>
            </a:pPr>
            <a:r>
              <a:rPr lang="en-US" sz="2100" dirty="0" smtClean="0"/>
              <a:t>&lt;!ELEMENT from (#PCDATA)&gt;</a:t>
            </a:r>
          </a:p>
          <a:p>
            <a:pPr>
              <a:buNone/>
            </a:pPr>
            <a:r>
              <a:rPr lang="en-US" sz="2100" dirty="0" smtClean="0"/>
              <a:t>&lt;!ELEMENT message (#PCDATA)&gt;</a:t>
            </a:r>
          </a:p>
          <a:p>
            <a:pPr>
              <a:buNone/>
            </a:pPr>
            <a:r>
              <a:rPr lang="en-US" sz="2100" dirty="0" smtClean="0"/>
              <a:t>]&gt;</a:t>
            </a:r>
          </a:p>
          <a:p>
            <a:pPr>
              <a:buNone/>
            </a:pPr>
            <a:r>
              <a:rPr lang="en-US" sz="2100" dirty="0" smtClean="0"/>
              <a:t>&lt;remainder&gt;</a:t>
            </a:r>
          </a:p>
          <a:p>
            <a:pPr>
              <a:buNone/>
            </a:pPr>
            <a:r>
              <a:rPr lang="en-US" sz="2100" dirty="0" smtClean="0"/>
              <a:t>&lt;heading&gt;Final Remainder&lt;/heading&gt;</a:t>
            </a:r>
          </a:p>
          <a:p>
            <a:pPr>
              <a:buNone/>
            </a:pPr>
            <a:r>
              <a:rPr lang="en-US" sz="2100" dirty="0" smtClean="0"/>
              <a:t>&lt;to&gt;</a:t>
            </a:r>
            <a:r>
              <a:rPr lang="en-US" sz="2100" dirty="0" err="1" smtClean="0"/>
              <a:t>Mr.Madhu</a:t>
            </a:r>
            <a:r>
              <a:rPr lang="en-US" sz="2100" dirty="0" smtClean="0"/>
              <a:t>&lt;/to&gt;</a:t>
            </a:r>
          </a:p>
          <a:p>
            <a:pPr>
              <a:buNone/>
            </a:pPr>
            <a:r>
              <a:rPr lang="en-US" sz="2100" dirty="0" smtClean="0"/>
              <a:t>&lt;from&gt; Ravi Gupta&lt;/from&gt;</a:t>
            </a:r>
          </a:p>
          <a:p>
            <a:pPr>
              <a:buNone/>
            </a:pPr>
            <a:r>
              <a:rPr lang="en-US" sz="2100" dirty="0" smtClean="0"/>
              <a:t>&lt;message&gt; Date of joining is 5th Feb&lt;/message&gt;</a:t>
            </a:r>
          </a:p>
          <a:p>
            <a:pPr>
              <a:buNone/>
            </a:pPr>
            <a:r>
              <a:rPr lang="en-US" sz="2100" dirty="0" smtClean="0"/>
              <a:t>&lt;/remainder&gt;</a:t>
            </a:r>
          </a:p>
          <a:p>
            <a:pPr>
              <a:buNone/>
            </a:pPr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991600" cy="6172200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en-US" sz="2400" b="1" u="heavy" dirty="0" smtClean="0"/>
          </a:p>
          <a:p>
            <a:pPr algn="just">
              <a:buNone/>
            </a:pPr>
            <a:r>
              <a:rPr lang="en-US" sz="2400" b="1" u="heavy" dirty="0" smtClean="0"/>
              <a:t>Example:</a:t>
            </a:r>
            <a:r>
              <a:rPr lang="en-US" sz="2400" b="1" dirty="0" smtClean="0"/>
              <a:t> </a:t>
            </a:r>
          </a:p>
          <a:p>
            <a:pPr algn="just"/>
            <a:r>
              <a:rPr lang="en-US" sz="2400" dirty="0" smtClean="0"/>
              <a:t>Create a DTD for a </a:t>
            </a:r>
            <a:r>
              <a:rPr lang="en-US" sz="2400" b="1" dirty="0" smtClean="0"/>
              <a:t>catalog </a:t>
            </a:r>
            <a:r>
              <a:rPr lang="en-US" sz="2400" dirty="0" smtClean="0"/>
              <a:t>of four stroke engine </a:t>
            </a:r>
            <a:r>
              <a:rPr lang="en-US" sz="2400" b="1" dirty="0" smtClean="0"/>
              <a:t>motorbikes </a:t>
            </a:r>
            <a:r>
              <a:rPr lang="en-US" sz="2400" dirty="0" smtClean="0"/>
              <a:t>where each motor bike has the following child elements: </a:t>
            </a:r>
            <a:r>
              <a:rPr lang="en-US" sz="2400" b="1" dirty="0" smtClean="0"/>
              <a:t>make, model, year, color, engine, chassis number and accessories</a:t>
            </a:r>
            <a:r>
              <a:rPr lang="en-US" sz="2400" dirty="0" smtClean="0"/>
              <a:t>. The engine element has child elements those are – </a:t>
            </a:r>
            <a:r>
              <a:rPr lang="en-US" sz="2400" b="1" dirty="0" smtClean="0"/>
              <a:t>engine number, number of cylinders, type of fuel</a:t>
            </a:r>
            <a:r>
              <a:rPr lang="en-US" sz="2400" dirty="0" smtClean="0"/>
              <a:t>. The accessories elements has the attributes like </a:t>
            </a:r>
            <a:r>
              <a:rPr lang="en-US" sz="2400" b="1" dirty="0" smtClean="0"/>
              <a:t>disk break, auto start and radio</a:t>
            </a:r>
            <a:r>
              <a:rPr lang="en-US" sz="2400" dirty="0" smtClean="0"/>
              <a:t>, each of which required and has the possible values </a:t>
            </a:r>
            <a:r>
              <a:rPr lang="en-US" sz="2400" b="1" dirty="0" smtClean="0"/>
              <a:t>‘YES’ </a:t>
            </a:r>
            <a:r>
              <a:rPr lang="en-US" sz="2400" dirty="0" smtClean="0"/>
              <a:t>and ‘</a:t>
            </a:r>
            <a:r>
              <a:rPr lang="en-US" sz="2400" b="1" dirty="0" smtClean="0"/>
              <a:t>NO’ </a:t>
            </a:r>
            <a:r>
              <a:rPr lang="en-US" sz="2400" dirty="0" smtClean="0"/>
              <a:t>. Entities must be declared for the names of the popular motorbike makes.</a:t>
            </a:r>
          </a:p>
          <a:p>
            <a:pPr>
              <a:buNone/>
            </a:pPr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“bikecatalog.dtd”</a:t>
            </a:r>
          </a:p>
          <a:p>
            <a:pPr>
              <a:buNone/>
            </a:pPr>
            <a:r>
              <a:rPr lang="en-US" sz="2100" dirty="0" smtClean="0"/>
              <a:t>&lt;!ELEMENT catalog (motorbike)*&gt;</a:t>
            </a:r>
          </a:p>
          <a:p>
            <a:pPr>
              <a:buNone/>
            </a:pPr>
            <a:r>
              <a:rPr lang="en-US" sz="2100" dirty="0" smtClean="0"/>
              <a:t>&lt;!ELEMENT motorbike (make, </a:t>
            </a:r>
            <a:r>
              <a:rPr lang="en-US" sz="2100" dirty="0" err="1" smtClean="0"/>
              <a:t>model,year,color,engine</a:t>
            </a:r>
            <a:r>
              <a:rPr lang="en-US" sz="2100" dirty="0" smtClean="0"/>
              <a:t>, </a:t>
            </a:r>
            <a:r>
              <a:rPr lang="en-US" sz="2100" dirty="0" err="1" smtClean="0"/>
              <a:t>chasis_num</a:t>
            </a:r>
            <a:r>
              <a:rPr lang="en-US" sz="2100" dirty="0" smtClean="0"/>
              <a:t>, accessories)&gt;</a:t>
            </a:r>
          </a:p>
          <a:p>
            <a:pPr>
              <a:buNone/>
            </a:pPr>
            <a:r>
              <a:rPr lang="en-US" sz="2100" dirty="0" smtClean="0"/>
              <a:t>&lt;!ELEMENT make (#PCDATA)&gt;</a:t>
            </a:r>
          </a:p>
          <a:p>
            <a:pPr>
              <a:buNone/>
            </a:pPr>
            <a:r>
              <a:rPr lang="en-US" sz="2100" dirty="0" smtClean="0"/>
              <a:t>&lt;!ELEMENT model (#PCDATA)&gt;</a:t>
            </a:r>
          </a:p>
          <a:p>
            <a:pPr>
              <a:buNone/>
            </a:pPr>
            <a:r>
              <a:rPr lang="en-US" sz="2100" dirty="0" smtClean="0"/>
              <a:t>&lt;!ELEMENT year (#PCDATA)&gt;</a:t>
            </a:r>
          </a:p>
          <a:p>
            <a:pPr>
              <a:buNone/>
            </a:pPr>
            <a:r>
              <a:rPr lang="en-US" sz="2100" dirty="0" smtClean="0"/>
              <a:t>&lt;!ELEMENT color (#PCDATA)&gt;</a:t>
            </a:r>
          </a:p>
          <a:p>
            <a:pPr>
              <a:buNone/>
            </a:pPr>
            <a:r>
              <a:rPr lang="en-US" sz="2100" dirty="0" smtClean="0"/>
              <a:t>&lt;!ELEMENT engine (</a:t>
            </a:r>
            <a:r>
              <a:rPr lang="en-US" sz="2100" dirty="0" err="1" smtClean="0"/>
              <a:t>engine_num,cylinder_num,fuel_type</a:t>
            </a:r>
            <a:r>
              <a:rPr lang="en-US" sz="2100" dirty="0" smtClean="0"/>
              <a:t>)&gt;</a:t>
            </a:r>
          </a:p>
          <a:p>
            <a:pPr>
              <a:buNone/>
            </a:pPr>
            <a:r>
              <a:rPr lang="en-US" sz="2100" dirty="0" smtClean="0"/>
              <a:t>&lt;!ELEMENT </a:t>
            </a:r>
            <a:r>
              <a:rPr lang="en-US" sz="2100" dirty="0" err="1" smtClean="0"/>
              <a:t>engine_num</a:t>
            </a:r>
            <a:r>
              <a:rPr lang="en-US" sz="2100" dirty="0" smtClean="0"/>
              <a:t> (#PCDATA)&gt;</a:t>
            </a:r>
          </a:p>
          <a:p>
            <a:pPr>
              <a:buNone/>
            </a:pPr>
            <a:r>
              <a:rPr lang="en-US" sz="2100" dirty="0" smtClean="0"/>
              <a:t>&lt;!ELEMENT </a:t>
            </a:r>
            <a:r>
              <a:rPr lang="en-US" sz="2100" dirty="0" err="1" smtClean="0"/>
              <a:t>cylinder_num</a:t>
            </a:r>
            <a:r>
              <a:rPr lang="en-US" sz="2100" dirty="0" smtClean="0"/>
              <a:t> (#PCDATA)&gt;</a:t>
            </a:r>
          </a:p>
          <a:p>
            <a:pPr>
              <a:buNone/>
            </a:pPr>
            <a:r>
              <a:rPr lang="en-US" sz="2100" dirty="0" smtClean="0"/>
              <a:t>&lt;!ELEMENT </a:t>
            </a:r>
            <a:r>
              <a:rPr lang="en-US" sz="2100" dirty="0" err="1" smtClean="0"/>
              <a:t>fuel_type</a:t>
            </a:r>
            <a:r>
              <a:rPr lang="en-US" sz="2100" dirty="0" smtClean="0"/>
              <a:t> (#PCDATA)&gt;</a:t>
            </a:r>
          </a:p>
          <a:p>
            <a:pPr>
              <a:buNone/>
            </a:pPr>
            <a:r>
              <a:rPr lang="en-US" sz="2100" dirty="0" smtClean="0"/>
              <a:t>&lt;!ELEMENT </a:t>
            </a:r>
            <a:r>
              <a:rPr lang="en-US" sz="2100" dirty="0" err="1" smtClean="0"/>
              <a:t>chasis_num</a:t>
            </a:r>
            <a:r>
              <a:rPr lang="en-US" sz="2100" dirty="0" smtClean="0"/>
              <a:t> (#PCDATA)&gt;</a:t>
            </a:r>
          </a:p>
          <a:p>
            <a:pPr>
              <a:buNone/>
            </a:pPr>
            <a:r>
              <a:rPr lang="en-US" sz="2100" dirty="0" smtClean="0"/>
              <a:t>&lt;!ELEMENT accessories (#PCDATA)&gt;</a:t>
            </a:r>
          </a:p>
          <a:p>
            <a:pPr>
              <a:buNone/>
            </a:pPr>
            <a:r>
              <a:rPr lang="en-US" sz="2100" dirty="0" smtClean="0"/>
              <a:t>&lt;!ATTLIST accessories </a:t>
            </a:r>
            <a:r>
              <a:rPr lang="en-US" sz="2100" dirty="0" err="1" smtClean="0"/>
              <a:t>diskbrake</a:t>
            </a:r>
            <a:r>
              <a:rPr lang="en-US" sz="2100" dirty="0" smtClean="0"/>
              <a:t> (</a:t>
            </a:r>
            <a:r>
              <a:rPr lang="en-US" sz="2100" dirty="0" err="1" smtClean="0"/>
              <a:t>Yes|No</a:t>
            </a:r>
            <a:r>
              <a:rPr lang="en-US" sz="2100" dirty="0" smtClean="0"/>
              <a:t>) #REQUIRED </a:t>
            </a:r>
            <a:r>
              <a:rPr lang="en-US" sz="2100" dirty="0" err="1" smtClean="0"/>
              <a:t>autostart</a:t>
            </a:r>
            <a:r>
              <a:rPr lang="en-US" sz="2100" dirty="0" smtClean="0"/>
              <a:t> (</a:t>
            </a:r>
            <a:r>
              <a:rPr lang="en-US" sz="2100" dirty="0" err="1" smtClean="0"/>
              <a:t>Yes|No</a:t>
            </a:r>
            <a:r>
              <a:rPr lang="en-US" sz="2100" dirty="0" smtClean="0"/>
              <a:t>) 						#REQUIRED radio (</a:t>
            </a:r>
            <a:r>
              <a:rPr lang="en-US" sz="2100" dirty="0" err="1" smtClean="0"/>
              <a:t>Yes|No</a:t>
            </a:r>
            <a:r>
              <a:rPr lang="en-US" sz="2100" dirty="0" smtClean="0"/>
              <a:t>) #REQUIRED&gt;</a:t>
            </a:r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/>
              </a:rPr>
              <a:t>Document Type Definition (DTD) 		</a:t>
            </a:r>
            <a:r>
              <a:rPr lang="en-US" sz="1800" b="1" dirty="0" smtClean="0">
                <a:latin typeface="Times New Roman"/>
              </a:rPr>
              <a:t>Contd..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&lt;?xml version="1.0"?&gt;					</a:t>
            </a:r>
            <a:r>
              <a:rPr lang="en-US" sz="2000" b="1" dirty="0" smtClean="0"/>
              <a:t>“bikecatalog.xml”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&lt;!DOCTYPE catalog SYSTEM "bikecatalog.dtd"&gt;</a:t>
            </a:r>
          </a:p>
          <a:p>
            <a:pPr>
              <a:buNone/>
            </a:pPr>
            <a:r>
              <a:rPr lang="en-US" sz="2000" dirty="0" smtClean="0"/>
              <a:t>&lt;catalog&gt;</a:t>
            </a:r>
          </a:p>
          <a:p>
            <a:pPr>
              <a:buNone/>
            </a:pPr>
            <a:r>
              <a:rPr lang="en-US" sz="2000" dirty="0" smtClean="0"/>
              <a:t>&lt;motorbike&gt;</a:t>
            </a:r>
          </a:p>
          <a:p>
            <a:pPr>
              <a:buNone/>
            </a:pPr>
            <a:r>
              <a:rPr lang="en-US" sz="2000" dirty="0" smtClean="0"/>
              <a:t>&lt;make&gt;Hero&lt;/make&gt;</a:t>
            </a:r>
          </a:p>
          <a:p>
            <a:pPr>
              <a:buNone/>
            </a:pPr>
            <a:r>
              <a:rPr lang="en-US" sz="2000" dirty="0" smtClean="0"/>
              <a:t>&lt;model&gt;</a:t>
            </a:r>
            <a:r>
              <a:rPr lang="en-US" sz="2000" dirty="0" err="1" smtClean="0"/>
              <a:t>Glammur</a:t>
            </a:r>
            <a:r>
              <a:rPr lang="en-US" sz="2000" dirty="0" smtClean="0"/>
              <a:t> 120cc&lt;/model&gt;</a:t>
            </a:r>
          </a:p>
          <a:p>
            <a:pPr>
              <a:buNone/>
            </a:pPr>
            <a:r>
              <a:rPr lang="en-US" sz="2000" dirty="0" smtClean="0"/>
              <a:t>&lt;year&gt;2014&lt;/year&gt;</a:t>
            </a:r>
          </a:p>
          <a:p>
            <a:pPr>
              <a:buNone/>
            </a:pPr>
            <a:r>
              <a:rPr lang="en-US" sz="2000" dirty="0" smtClean="0"/>
              <a:t>&lt;color&gt;Red-Black&lt;/color&gt;</a:t>
            </a:r>
          </a:p>
          <a:p>
            <a:pPr>
              <a:buNone/>
            </a:pPr>
            <a:r>
              <a:rPr lang="en-US" sz="2000" dirty="0" smtClean="0"/>
              <a:t>&lt;engine&gt;</a:t>
            </a:r>
          </a:p>
          <a:p>
            <a:pPr>
              <a:buNone/>
            </a:pPr>
            <a:r>
              <a:rPr lang="en-US" sz="2000" dirty="0" smtClean="0"/>
              <a:t>&lt;</a:t>
            </a:r>
            <a:r>
              <a:rPr lang="en-US" sz="2000" dirty="0" err="1" smtClean="0"/>
              <a:t>engine_num</a:t>
            </a:r>
            <a:r>
              <a:rPr lang="en-US" sz="2000" dirty="0" smtClean="0"/>
              <a:t>&gt;564789&lt;/</a:t>
            </a:r>
            <a:r>
              <a:rPr lang="en-US" sz="2000" dirty="0" err="1" smtClean="0"/>
              <a:t>engine_num</a:t>
            </a:r>
            <a:r>
              <a:rPr lang="en-US" sz="2000" dirty="0" smtClean="0"/>
              <a:t>&gt;</a:t>
            </a:r>
          </a:p>
          <a:p>
            <a:pPr>
              <a:buNone/>
            </a:pPr>
            <a:r>
              <a:rPr lang="en-US" sz="2000" dirty="0" smtClean="0"/>
              <a:t>&lt;</a:t>
            </a:r>
            <a:r>
              <a:rPr lang="en-US" sz="2000" dirty="0" err="1" smtClean="0"/>
              <a:t>cylider_num</a:t>
            </a:r>
            <a:r>
              <a:rPr lang="en-US" sz="2000" dirty="0" smtClean="0"/>
              <a:t>&gt;32&lt;/</a:t>
            </a:r>
            <a:r>
              <a:rPr lang="en-US" sz="2000" dirty="0" err="1" smtClean="0"/>
              <a:t>cylider_num</a:t>
            </a:r>
            <a:r>
              <a:rPr lang="en-US" sz="2000" dirty="0" smtClean="0"/>
              <a:t>&gt;</a:t>
            </a:r>
          </a:p>
          <a:p>
            <a:pPr>
              <a:buNone/>
            </a:pPr>
            <a:r>
              <a:rPr lang="en-US" sz="2000" dirty="0" smtClean="0"/>
              <a:t>&lt;</a:t>
            </a:r>
            <a:r>
              <a:rPr lang="en-US" sz="2000" dirty="0" err="1" smtClean="0"/>
              <a:t>fuel_type</a:t>
            </a:r>
            <a:r>
              <a:rPr lang="en-US" sz="2000" dirty="0" smtClean="0"/>
              <a:t>&gt;</a:t>
            </a:r>
            <a:r>
              <a:rPr lang="en-US" sz="2000" dirty="0" err="1" smtClean="0"/>
              <a:t>PreMimum</a:t>
            </a:r>
            <a:r>
              <a:rPr lang="en-US" sz="2000" dirty="0" smtClean="0"/>
              <a:t>&lt;/</a:t>
            </a:r>
            <a:r>
              <a:rPr lang="en-US" sz="2000" dirty="0" err="1" smtClean="0"/>
              <a:t>fuel_type</a:t>
            </a:r>
            <a:r>
              <a:rPr lang="en-US" sz="2000" dirty="0" smtClean="0"/>
              <a:t>&gt;</a:t>
            </a:r>
          </a:p>
          <a:p>
            <a:pPr>
              <a:buNone/>
            </a:pPr>
            <a:r>
              <a:rPr lang="en-US" sz="2000" dirty="0" smtClean="0"/>
              <a:t>&lt;/engine&gt;</a:t>
            </a:r>
          </a:p>
          <a:p>
            <a:pPr>
              <a:buNone/>
            </a:pPr>
            <a:r>
              <a:rPr lang="en-US" sz="2000" dirty="0" smtClean="0"/>
              <a:t>&lt;</a:t>
            </a:r>
            <a:r>
              <a:rPr lang="en-US" sz="2000" dirty="0" err="1" smtClean="0"/>
              <a:t>chasis_num</a:t>
            </a:r>
            <a:r>
              <a:rPr lang="en-US" sz="2000" dirty="0" smtClean="0"/>
              <a:t>&gt;546&lt;/</a:t>
            </a:r>
            <a:r>
              <a:rPr lang="en-US" sz="2000" dirty="0" err="1" smtClean="0"/>
              <a:t>chasis_num</a:t>
            </a:r>
            <a:r>
              <a:rPr lang="en-US" sz="2000" dirty="0" smtClean="0"/>
              <a:t>&gt;</a:t>
            </a:r>
          </a:p>
          <a:p>
            <a:pPr>
              <a:buNone/>
            </a:pPr>
            <a:r>
              <a:rPr lang="en-US" sz="2000" dirty="0" smtClean="0"/>
              <a:t>&lt;accessories </a:t>
            </a:r>
            <a:r>
              <a:rPr lang="en-US" sz="2000" dirty="0" err="1" smtClean="0"/>
              <a:t>discbrake</a:t>
            </a:r>
            <a:r>
              <a:rPr lang="en-US" sz="2000" dirty="0" smtClean="0"/>
              <a:t>="Yes" </a:t>
            </a:r>
            <a:r>
              <a:rPr lang="en-US" sz="2000" dirty="0" err="1" smtClean="0"/>
              <a:t>autostart</a:t>
            </a:r>
            <a:r>
              <a:rPr lang="en-US" sz="2000" dirty="0" smtClean="0"/>
              <a:t>="Yes" radio="No"/&gt;</a:t>
            </a:r>
          </a:p>
          <a:p>
            <a:pPr>
              <a:buNone/>
            </a:pPr>
            <a:r>
              <a:rPr lang="en-US" sz="2000" dirty="0" smtClean="0"/>
              <a:t>&lt;/motorbike&gt;</a:t>
            </a:r>
          </a:p>
          <a:p>
            <a:pPr>
              <a:buNone/>
            </a:pPr>
            <a:r>
              <a:rPr lang="en-US" sz="2000" dirty="0" smtClean="0"/>
              <a:t>&lt;/catalog&gt;</a:t>
            </a:r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  <a:p>
            <a:pPr>
              <a:buNone/>
            </a:pPr>
            <a:endParaRPr lang="en-US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400" dirty="0" smtClean="0">
              <a:latin typeface="Times New Roman"/>
            </a:endParaRPr>
          </a:p>
          <a:p>
            <a:pPr lvl="1" algn="just"/>
            <a:endParaRPr lang="en-US" sz="2400" dirty="0" smtClean="0">
              <a:latin typeface="Times New Roman"/>
            </a:endParaRPr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lvl="1"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524000"/>
            <a:ext cx="487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723</Words>
  <Application>Microsoft Office PowerPoint</Application>
  <PresentationFormat>On-screen Show (4:3)</PresentationFormat>
  <Paragraphs>257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XML Validation Document Type Definition (DTD)  </vt:lpstr>
      <vt:lpstr>   XML – Validation</vt:lpstr>
      <vt:lpstr>  Document Type Definition (DTD)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  <vt:lpstr> Document Type Definition (DTD)   Contd..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Madhu</cp:lastModifiedBy>
  <cp:revision>308</cp:revision>
  <dcterms:created xsi:type="dcterms:W3CDTF">2018-02-05T02:21:51Z</dcterms:created>
  <dcterms:modified xsi:type="dcterms:W3CDTF">2020-05-24T10:20:52Z</dcterms:modified>
</cp:coreProperties>
</file>