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9" r:id="rId2"/>
    <p:sldId id="260" r:id="rId3"/>
    <p:sldId id="309" r:id="rId4"/>
    <p:sldId id="310" r:id="rId5"/>
    <p:sldId id="279" r:id="rId6"/>
    <p:sldId id="280" r:id="rId7"/>
    <p:sldId id="258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dhu T" initials="MT" lastIdx="1" clrIdx="0">
    <p:extLst>
      <p:ext uri="{19B8F6BF-5375-455C-9EA6-DF929625EA0E}">
        <p15:presenceInfo xmlns:p15="http://schemas.microsoft.com/office/powerpoint/2012/main" xmlns="" userId="f29f56b42f6a231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9227" autoAdjust="0"/>
    <p:restoredTop sz="95196" autoAdjust="0"/>
  </p:normalViewPr>
  <p:slideViewPr>
    <p:cSldViewPr>
      <p:cViewPr>
        <p:scale>
          <a:sx n="80" d="100"/>
          <a:sy n="80" d="100"/>
        </p:scale>
        <p:origin x="-1554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DC3661-24CF-4D84-BDE8-9E44B2A7E440}" type="datetimeFigureOut">
              <a:rPr lang="en-IN" smtClean="0"/>
              <a:pPr/>
              <a:t>29-09-2026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C827CD-4CAD-4F12-9423-1DF314AFD28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840015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C827CD-4CAD-4F12-9423-1DF314AFD280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747143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C827CD-4CAD-4F12-9423-1DF314AFD280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2117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B4084-381E-4BCE-8F01-4A59B69F5DDB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3523D-072D-49ED-B409-F608F0537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N" b="1" i="1" dirty="0"/>
              <a:t>Hierarchical Methods</a:t>
            </a:r>
            <a:br>
              <a:rPr lang="en-IN" b="1" i="1" dirty="0"/>
            </a:br>
            <a:r>
              <a:rPr lang="en-IN" b="1" i="1" dirty="0"/>
              <a:t>(</a:t>
            </a:r>
            <a:r>
              <a:rPr lang="en-IN" b="1" i="1" dirty="0">
                <a:solidFill>
                  <a:srgbClr val="FF0000"/>
                </a:solidFill>
              </a:rPr>
              <a:t>Agglomerative</a:t>
            </a:r>
            <a:r>
              <a:rPr lang="en-IN" b="1" i="1" dirty="0"/>
              <a:t> and </a:t>
            </a:r>
            <a:r>
              <a:rPr lang="en-IN" b="1" i="1" dirty="0">
                <a:solidFill>
                  <a:srgbClr val="FF0000"/>
                </a:solidFill>
              </a:rPr>
              <a:t>Divisive</a:t>
            </a:r>
            <a:r>
              <a:rPr lang="en-IN" b="1" i="1" dirty="0"/>
              <a:t>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6000792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Hierarchical clustering is another unsupervised learning algorithm, which is used to group the unlabeled datasets into a cluster.</a:t>
            </a: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endParaRPr lang="en-IN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hierarchical clustering method works by </a:t>
            </a:r>
            <a:r>
              <a:rPr lang="en-US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combining data objects 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into a </a:t>
            </a:r>
            <a:r>
              <a:rPr lang="en-US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tree of clusters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endParaRPr lang="en-US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result of hierarchical clustering is a </a:t>
            </a:r>
            <a:r>
              <a:rPr lang="en-US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tree-like structure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and this tree-like structure is known as the </a:t>
            </a:r>
            <a:r>
              <a:rPr lang="en-US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dendrogram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which illustrates the hierarchical relationships among the clusters.</a:t>
            </a:r>
            <a:endParaRPr lang="en-IN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600079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Aft>
                <a:spcPts val="800"/>
              </a:spcAft>
              <a:buNone/>
            </a:pPr>
            <a:r>
              <a:rPr lang="en-US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Why hierarchical clustering?</a:t>
            </a: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 have seen in the partitioning clustering (</a:t>
            </a:r>
            <a:r>
              <a:rPr lang="en-US" sz="2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eg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K-means) that there are some challenges with these algorithm, which are a predetermined number of clusters, and it always tries to create the clusters of the same size. </a:t>
            </a: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endParaRPr lang="en-US" sz="28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solve these two challenges, we can opt for the hierarchical clustering algorithm because, in this algorithm, we </a:t>
            </a:r>
            <a:r>
              <a:rPr lang="en-US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 not need 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have knowledge about the </a:t>
            </a:r>
            <a:r>
              <a:rPr lang="en-US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predefined number 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clusters.</a:t>
            </a:r>
          </a:p>
        </p:txBody>
      </p:sp>
    </p:spTree>
    <p:extLst>
      <p:ext uri="{BB962C8B-B14F-4D97-AF65-F5344CB8AC3E}">
        <p14:creationId xmlns:p14="http://schemas.microsoft.com/office/powerpoint/2010/main" xmlns="" val="1483930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600079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Aft>
                <a:spcPts val="800"/>
              </a:spcAft>
              <a:buNone/>
            </a:pPr>
            <a:r>
              <a:rPr lang="en-US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Types of Hierarchical Clustering:</a:t>
            </a:r>
          </a:p>
          <a:p>
            <a:pPr marL="0" indent="0" algn="just">
              <a:lnSpc>
                <a:spcPct val="110000"/>
              </a:lnSpc>
              <a:spcAft>
                <a:spcPts val="800"/>
              </a:spcAft>
              <a:buNone/>
            </a:pP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Basically, there are two types of hierarchical Clustering:</a:t>
            </a: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endParaRPr lang="en-US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en-US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Agglomerative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Hierarchical Clustering (AHC)</a:t>
            </a:r>
          </a:p>
          <a:p>
            <a:pPr marL="457200" lvl="1" indent="0" algn="just">
              <a:lnSpc>
                <a:spcPct val="110000"/>
              </a:lnSpc>
              <a:spcAft>
                <a:spcPts val="800"/>
              </a:spcAft>
              <a:buNone/>
            </a:pPr>
            <a:r>
              <a:rPr lang="en-US" sz="2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-</a:t>
            </a:r>
            <a:r>
              <a:rPr lang="en-US" sz="2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follows </a:t>
            </a:r>
            <a:r>
              <a:rPr lang="en-US" sz="24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bottom-up</a:t>
            </a:r>
            <a:r>
              <a:rPr lang="en-US" sz="2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approach</a:t>
            </a:r>
            <a:endParaRPr lang="en-US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spcAft>
                <a:spcPts val="800"/>
              </a:spcAft>
            </a:pPr>
            <a:r>
              <a:rPr lang="en-US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Divisive 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Hierarchical clustering (DHC)</a:t>
            </a:r>
          </a:p>
          <a:p>
            <a:pPr marL="0" indent="0" algn="just">
              <a:lnSpc>
                <a:spcPct val="110000"/>
              </a:lnSpc>
              <a:spcAft>
                <a:spcPts val="800"/>
              </a:spcAft>
              <a:buNone/>
            </a:pPr>
            <a:r>
              <a:rPr lang="en-US" sz="2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 -</a:t>
            </a:r>
            <a:r>
              <a:rPr lang="en-US" sz="2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follows </a:t>
            </a:r>
            <a:r>
              <a:rPr lang="en-US" sz="24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top-down</a:t>
            </a:r>
            <a:r>
              <a:rPr lang="en-US" sz="2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approach</a:t>
            </a:r>
            <a:endParaRPr lang="en-US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8752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 i="1" dirty="0">
                <a:solidFill>
                  <a:srgbClr val="FF0000"/>
                </a:solidFill>
              </a:rPr>
              <a:t>Agglomerative </a:t>
            </a:r>
            <a:r>
              <a:rPr lang="en-IN" b="1" i="1" dirty="0"/>
              <a:t>Hierarchical</a:t>
            </a:r>
            <a:r>
              <a:rPr lang="en-IN" b="1" i="1" dirty="0">
                <a:solidFill>
                  <a:srgbClr val="FF0000"/>
                </a:solidFill>
              </a:rPr>
              <a:t> </a:t>
            </a:r>
            <a:r>
              <a:rPr lang="en-IN" b="1" i="1" dirty="0"/>
              <a:t> </a:t>
            </a:r>
            <a:r>
              <a:rPr lang="en-IN" sz="3600" b="1" i="1" dirty="0"/>
              <a:t>Clustering</a:t>
            </a:r>
            <a:endParaRPr lang="en-IN" b="1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39653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5507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this technique, initially </a:t>
            </a:r>
            <a:r>
              <a:rPr lang="en-US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each data point 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 considered as an </a:t>
            </a:r>
            <a:r>
              <a:rPr lang="en-US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individual cluster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At each iteration, the similar datapoints / clusters </a:t>
            </a:r>
            <a:r>
              <a:rPr lang="en-US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merge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with other clusters until one cluster.</a:t>
            </a:r>
          </a:p>
          <a:p>
            <a:pPr marL="0" indent="0" algn="just">
              <a:lnSpc>
                <a:spcPct val="120000"/>
              </a:lnSpc>
              <a:spcAft>
                <a:spcPts val="800"/>
              </a:spcAft>
              <a:buNone/>
            </a:pPr>
            <a:endParaRPr lang="en-US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Aft>
                <a:spcPts val="800"/>
              </a:spcAft>
            </a:pP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other words, the Agglomerative clustering follows a </a:t>
            </a:r>
            <a:r>
              <a:rPr lang="en-US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bottom-up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approach, it means, this algorithm considers each datapoint as a single cluster at the beginning, and then start combining the closest pair of clusters together. It does this until all the clusters are merged into a single cluster that contains all the datapoints.</a:t>
            </a:r>
          </a:p>
        </p:txBody>
      </p:sp>
    </p:spTree>
    <p:extLst>
      <p:ext uri="{BB962C8B-B14F-4D97-AF65-F5344CB8AC3E}">
        <p14:creationId xmlns:p14="http://schemas.microsoft.com/office/powerpoint/2010/main" xmlns="" val="3172330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435280" cy="586551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 the Agglomerative Hierarchical clustering Work?</a:t>
            </a:r>
            <a:endParaRPr lang="en-US" sz="2800" dirty="0"/>
          </a:p>
          <a:p>
            <a:pPr marL="0" indent="0" algn="just">
              <a:spcAft>
                <a:spcPts val="800"/>
              </a:spcAft>
              <a:buNone/>
            </a:pP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working of the AHC algorithm can be explained using the below steps: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en-US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Step-1: 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Create </a:t>
            </a:r>
            <a:r>
              <a:rPr lang="en-US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each data point 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 a </a:t>
            </a:r>
            <a:r>
              <a:rPr lang="en-US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single cluster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Let us say there are </a:t>
            </a:r>
            <a:r>
              <a:rPr lang="en-US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 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 points, so the number of clusters will also be </a:t>
            </a:r>
            <a:r>
              <a:rPr lang="en-US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3" descr="Hierarchical Clustering in Machine Learning">
            <a:extLst>
              <a:ext uri="{FF2B5EF4-FFF2-40B4-BE49-F238E27FC236}">
                <a16:creationId xmlns:a16="http://schemas.microsoft.com/office/drawing/2014/main" xmlns="" id="{E2E46A5A-E530-8470-1041-3DACC97A57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74962" y="3284984"/>
            <a:ext cx="3929240" cy="30963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435280" cy="5865515"/>
          </a:xfrm>
        </p:spPr>
        <p:txBody>
          <a:bodyPr>
            <a:normAutofit/>
          </a:bodyPr>
          <a:lstStyle/>
          <a:p>
            <a:pPr marL="0" indent="0" algn="just">
              <a:spcAft>
                <a:spcPts val="800"/>
              </a:spcAft>
              <a:buNone/>
            </a:pPr>
            <a:endParaRPr lang="en-IN" sz="2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spcAft>
                <a:spcPts val="800"/>
              </a:spcAft>
              <a:buNone/>
            </a:pPr>
            <a:r>
              <a:rPr lang="en-IN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Step-2:</a:t>
            </a:r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Take </a:t>
            </a:r>
            <a:r>
              <a:rPr lang="en-IN" sz="2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two closest data points </a:t>
            </a:r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or clusters and </a:t>
            </a:r>
            <a:r>
              <a:rPr lang="en-IN" sz="2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merge them</a:t>
            </a:r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to form one cluster. So, there will now be N-1 clusters</a:t>
            </a:r>
            <a:r>
              <a:rPr lang="en-US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2" name="Picture 1" descr="Hierarchical Clustering in Machine Learning">
            <a:extLst>
              <a:ext uri="{FF2B5EF4-FFF2-40B4-BE49-F238E27FC236}">
                <a16:creationId xmlns:a16="http://schemas.microsoft.com/office/drawing/2014/main" xmlns="" id="{6F2DA17E-3D0E-A3DA-A975-9D09A80DC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05100" y="2237731"/>
            <a:ext cx="4933800" cy="3888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486553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435280" cy="5865515"/>
          </a:xfrm>
        </p:spPr>
        <p:txBody>
          <a:bodyPr>
            <a:normAutofit/>
          </a:bodyPr>
          <a:lstStyle/>
          <a:p>
            <a:pPr marL="0" indent="0" algn="just">
              <a:spcAft>
                <a:spcPts val="800"/>
              </a:spcAft>
              <a:buNone/>
            </a:pPr>
            <a:endParaRPr lang="en-IN" sz="2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Step-3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Again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take the two closest clusters and merge them together to form one cluster. There will be N-2 clusters.</a:t>
            </a: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3" descr="Hierarchical Clustering in Machine Learning">
            <a:extLst>
              <a:ext uri="{FF2B5EF4-FFF2-40B4-BE49-F238E27FC236}">
                <a16:creationId xmlns:a16="http://schemas.microsoft.com/office/drawing/2014/main" xmlns="" id="{1678843C-22EA-A460-AB42-641A842C7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420888"/>
            <a:ext cx="4320480" cy="34050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110119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435280" cy="5865515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Step-4: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Repeat Step 3 until only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 cluster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left. So, we will get the following clusters. Consider the below images:</a:t>
            </a: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2" name="Picture 1" descr="Hierarchical Clustering in Machine Learning">
            <a:extLst>
              <a:ext uri="{FF2B5EF4-FFF2-40B4-BE49-F238E27FC236}">
                <a16:creationId xmlns:a16="http://schemas.microsoft.com/office/drawing/2014/main" xmlns="" id="{C4641591-0AE8-FB56-1497-EAC525939E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3749" y="1412776"/>
            <a:ext cx="3383915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Hierarchical Clustering in Machine Learning">
            <a:extLst>
              <a:ext uri="{FF2B5EF4-FFF2-40B4-BE49-F238E27FC236}">
                <a16:creationId xmlns:a16="http://schemas.microsoft.com/office/drawing/2014/main" xmlns="" id="{0A2426BF-9C49-CEA8-F5D1-F06AE8EFEB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311811"/>
            <a:ext cx="3512820" cy="2767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Hierarchical Clustering in Machine Learning">
            <a:extLst>
              <a:ext uri="{FF2B5EF4-FFF2-40B4-BE49-F238E27FC236}">
                <a16:creationId xmlns:a16="http://schemas.microsoft.com/office/drawing/2014/main" xmlns="" id="{7C39D845-1840-290F-AB53-B73D7F47D5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07970" y="3813502"/>
            <a:ext cx="3528060" cy="278003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xmlns="" id="{7FA7AD42-4B59-943C-69F9-85D146996937}"/>
              </a:ext>
            </a:extLst>
          </p:cNvPr>
          <p:cNvSpPr/>
          <p:nvPr/>
        </p:nvSpPr>
        <p:spPr>
          <a:xfrm>
            <a:off x="3419872" y="2564904"/>
            <a:ext cx="776516" cy="2880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xmlns="" id="{D05FDA66-AEEC-1572-CD9E-F449671280DE}"/>
              </a:ext>
            </a:extLst>
          </p:cNvPr>
          <p:cNvSpPr/>
          <p:nvPr/>
        </p:nvSpPr>
        <p:spPr>
          <a:xfrm>
            <a:off x="1227817" y="5301208"/>
            <a:ext cx="776516" cy="2880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312561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435280" cy="5865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Example: </a:t>
            </a:r>
            <a:r>
              <a:rPr lang="en-US" sz="2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Let us assume, we have six data points </a:t>
            </a:r>
            <a:r>
              <a:rPr lang="en-US" sz="2800" b="1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A, B, C, D, E, </a:t>
            </a:r>
            <a:r>
              <a:rPr lang="en-US" sz="28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en-US" sz="2800" b="1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</a:t>
            </a:r>
            <a:r>
              <a:rPr lang="en-US" sz="2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" name="Picture 9" descr="Agglomerative Hierarchical clustering">
            <a:extLst>
              <a:ext uri="{FF2B5EF4-FFF2-40B4-BE49-F238E27FC236}">
                <a16:creationId xmlns:a16="http://schemas.microsoft.com/office/drawing/2014/main" xmlns="" id="{0464F6B7-E0D9-E01E-4A68-E818F36412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2583" y="1378203"/>
            <a:ext cx="8003232" cy="54588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228407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 i="1" dirty="0">
                <a:solidFill>
                  <a:srgbClr val="FF0000"/>
                </a:solidFill>
              </a:rPr>
              <a:t>Divisive </a:t>
            </a:r>
            <a:r>
              <a:rPr lang="en-IN" b="1" i="1" dirty="0"/>
              <a:t>Hierarchical</a:t>
            </a:r>
            <a:r>
              <a:rPr lang="en-IN" b="1" i="1" dirty="0">
                <a:solidFill>
                  <a:srgbClr val="FF0000"/>
                </a:solidFill>
              </a:rPr>
              <a:t> </a:t>
            </a:r>
            <a:r>
              <a:rPr lang="en-IN" b="1" i="1" dirty="0"/>
              <a:t> </a:t>
            </a:r>
            <a:r>
              <a:rPr lang="en-IN" sz="3600" b="1" i="1" dirty="0"/>
              <a:t>Clustering</a:t>
            </a:r>
            <a:endParaRPr lang="en-IN" b="1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78894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5507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simple words, we can say that the Divisive Hierarchical clustering is exactly the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opposite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of the Agglomerative Hierarchical clustering.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Divisive Hierarchical clustering, we consider all the data points as a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single cluster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in each iteration, we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separate 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data points from the cluster which are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 similar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Each data point which is separated is considered as an individual cluster. In the end, we’ll be left with </a:t>
            </a: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clusters.</a:t>
            </a: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Divisive Hierarchical clustering follows a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top - down approach.</a:t>
            </a: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90250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435280" cy="586551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en-US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 the Divisive Hierarchical clustering Work?</a:t>
            </a:r>
            <a:endParaRPr lang="en-US" sz="2800" dirty="0"/>
          </a:p>
          <a:p>
            <a:pPr marL="0" indent="0" algn="just">
              <a:spcAft>
                <a:spcPts val="800"/>
              </a:spcAft>
              <a:buNone/>
            </a:pPr>
            <a:r>
              <a:rPr lang="en-US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working of the DHC algorithm can be explained using the below steps: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en-IN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Step-1:</a:t>
            </a:r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Consider all the datapoints as a </a:t>
            </a:r>
            <a:r>
              <a:rPr lang="en-IN" sz="2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single cluster</a:t>
            </a:r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Let us say there are </a:t>
            </a:r>
            <a:r>
              <a:rPr lang="en-IN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 </a:t>
            </a:r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data points, so the number of clusters is 1.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2" name="Picture 1" descr="Hierarchical Clustering in Machine Learning">
            <a:extLst>
              <a:ext uri="{FF2B5EF4-FFF2-40B4-BE49-F238E27FC236}">
                <a16:creationId xmlns:a16="http://schemas.microsoft.com/office/drawing/2014/main" xmlns="" id="{D130E4D0-214B-97F6-E1DC-BA0B29FF9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184252"/>
            <a:ext cx="3965938" cy="31250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852806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435280" cy="5865515"/>
          </a:xfrm>
        </p:spPr>
        <p:txBody>
          <a:bodyPr>
            <a:normAutofit/>
          </a:bodyPr>
          <a:lstStyle/>
          <a:p>
            <a:pPr marL="0" indent="0" algn="just">
              <a:spcAft>
                <a:spcPts val="800"/>
              </a:spcAft>
              <a:buNone/>
            </a:pPr>
            <a:endParaRPr lang="en-IN" sz="2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spcAft>
                <a:spcPts val="800"/>
              </a:spcAft>
              <a:buNone/>
            </a:pPr>
            <a:r>
              <a:rPr lang="en-IN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Step-2:</a:t>
            </a:r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IN" sz="2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Separate </a:t>
            </a:r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datapoints which are not similar into clusters. So, there will now be 2 clusters</a:t>
            </a:r>
            <a:r>
              <a:rPr lang="en-US" sz="25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IN" sz="2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3" descr="Hierarchical Clustering in Machine Learning">
            <a:extLst>
              <a:ext uri="{FF2B5EF4-FFF2-40B4-BE49-F238E27FC236}">
                <a16:creationId xmlns:a16="http://schemas.microsoft.com/office/drawing/2014/main" xmlns="" id="{7BF58F28-69F5-3D2B-8EC7-11A9DABD50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31631" y="1988840"/>
            <a:ext cx="4680738" cy="36882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4658910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435280" cy="5865515"/>
          </a:xfrm>
        </p:spPr>
        <p:txBody>
          <a:bodyPr>
            <a:normAutofit/>
          </a:bodyPr>
          <a:lstStyle/>
          <a:p>
            <a:pPr marL="0" indent="0" algn="just">
              <a:spcAft>
                <a:spcPts val="800"/>
              </a:spcAft>
              <a:buNone/>
            </a:pPr>
            <a:endParaRPr lang="en-IN" sz="2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Step-3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IN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Again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IN" sz="2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Separate </a:t>
            </a:r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datapoints which are not similar into clusters. So, there will now be 3 clusters.</a:t>
            </a: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2" name="Picture 1" descr="Hierarchical Clustering in Machine Learning">
            <a:extLst>
              <a:ext uri="{FF2B5EF4-FFF2-40B4-BE49-F238E27FC236}">
                <a16:creationId xmlns:a16="http://schemas.microsoft.com/office/drawing/2014/main" xmlns="" id="{411CDF4C-F94C-D59B-0D1F-0CD6EBBB42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132856"/>
            <a:ext cx="4524255" cy="35657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6970523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435280" cy="5865515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</a:pPr>
            <a:r>
              <a:rPr lang="en-IN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Step-4: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Repeat </a:t>
            </a:r>
            <a:r>
              <a:rPr lang="en-IN" sz="2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Step 3 </a:t>
            </a:r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until left with </a:t>
            </a:r>
            <a:r>
              <a:rPr lang="en-IN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</a:t>
            </a:r>
            <a:r>
              <a:rPr lang="en-IN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clusters. So, we will get the following clusters. Consider the below images </a:t>
            </a:r>
            <a:r>
              <a:rPr lang="en-IN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IN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xmlns="" id="{7FA7AD42-4B59-943C-69F9-85D146996937}"/>
              </a:ext>
            </a:extLst>
          </p:cNvPr>
          <p:cNvSpPr/>
          <p:nvPr/>
        </p:nvSpPr>
        <p:spPr>
          <a:xfrm>
            <a:off x="3898324" y="2601863"/>
            <a:ext cx="776516" cy="2880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xmlns="" id="{D05FDA66-AEEC-1572-CD9E-F449671280DE}"/>
              </a:ext>
            </a:extLst>
          </p:cNvPr>
          <p:cNvSpPr/>
          <p:nvPr/>
        </p:nvSpPr>
        <p:spPr>
          <a:xfrm>
            <a:off x="1227817" y="5301208"/>
            <a:ext cx="776516" cy="2880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 descr="Hierarchical Clustering in Machine Learning">
            <a:extLst>
              <a:ext uri="{FF2B5EF4-FFF2-40B4-BE49-F238E27FC236}">
                <a16:creationId xmlns:a16="http://schemas.microsoft.com/office/drawing/2014/main" xmlns="" id="{D4C9A6A7-BAAD-ED2E-4403-2501643200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0143" y="1347609"/>
            <a:ext cx="3548380" cy="2796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Hierarchical Clustering in Machine Learning">
            <a:extLst>
              <a:ext uri="{FF2B5EF4-FFF2-40B4-BE49-F238E27FC236}">
                <a16:creationId xmlns:a16="http://schemas.microsoft.com/office/drawing/2014/main" xmlns="" id="{366ADC1D-8ABE-91F8-A369-CBAFAB522D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5479" y="1431429"/>
            <a:ext cx="3335655" cy="2628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Hierarchical Clustering in Machine Learning">
            <a:extLst>
              <a:ext uri="{FF2B5EF4-FFF2-40B4-BE49-F238E27FC236}">
                <a16:creationId xmlns:a16="http://schemas.microsoft.com/office/drawing/2014/main" xmlns="" id="{9821FAF7-04E5-40E3-2C7F-DF80108A54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7802" y="3893800"/>
            <a:ext cx="3394075" cy="26746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8356424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435280" cy="5865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Example: </a:t>
            </a:r>
            <a:r>
              <a:rPr lang="en-US" sz="2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Let us assume, we have six data points </a:t>
            </a:r>
            <a:r>
              <a:rPr lang="en-US" sz="2800" b="1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A, B, C, D, E, </a:t>
            </a:r>
            <a:r>
              <a:rPr lang="en-US" sz="2800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en-US" sz="2800" b="1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</a:t>
            </a:r>
            <a:r>
              <a:rPr lang="en-US" sz="2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 descr="Divisive Hierarchical clustering">
            <a:extLst>
              <a:ext uri="{FF2B5EF4-FFF2-40B4-BE49-F238E27FC236}">
                <a16:creationId xmlns:a16="http://schemas.microsoft.com/office/drawing/2014/main" xmlns="" id="{222F5A44-6496-EEE8-839D-90EA3D135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2573" y="1342250"/>
            <a:ext cx="7704534" cy="5255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074927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60648"/>
            <a:ext cx="8568952" cy="5865515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en-IN" sz="36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Measure for the distance between two clusters: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 we have seen, the </a:t>
            </a:r>
            <a:r>
              <a:rPr lang="en-IN" sz="32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closest distance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between the two clusters is crucial for the hierarchical clustering.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There are various ways to calculate the distance between two clusters. These measures are called </a:t>
            </a:r>
            <a:r>
              <a:rPr lang="en-IN" sz="32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Linkage methods</a:t>
            </a: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IN" sz="3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Some of the popular linkage methods are given below:</a:t>
            </a:r>
            <a:endParaRPr lang="en-IN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02373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60648"/>
            <a:ext cx="8568952" cy="586551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N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Single Linkage:</a:t>
            </a:r>
            <a:r>
              <a:rPr lang="en-IN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marL="0" indent="0" algn="just">
              <a:buNone/>
            </a:pPr>
            <a:r>
              <a:rPr lang="en-IN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It is the </a:t>
            </a:r>
            <a:r>
              <a:rPr lang="en-IN" sz="3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Shortest </a:t>
            </a:r>
            <a:r>
              <a:rPr lang="en-IN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Distance between the closest points of the clusters. </a:t>
            </a:r>
          </a:p>
        </p:txBody>
      </p:sp>
      <p:pic>
        <p:nvPicPr>
          <p:cNvPr id="2" name="Picture 1" descr="Hierarchical Clustering in Machine Learning">
            <a:extLst>
              <a:ext uri="{FF2B5EF4-FFF2-40B4-BE49-F238E27FC236}">
                <a16:creationId xmlns:a16="http://schemas.microsoft.com/office/drawing/2014/main" xmlns="" id="{D25237C5-4CB6-0244-1284-46AED8AC5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132856"/>
            <a:ext cx="5184576" cy="40850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87048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60648"/>
            <a:ext cx="8568952" cy="586551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N" sz="3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Complete</a:t>
            </a:r>
            <a:r>
              <a:rPr lang="en-IN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Linkage:</a:t>
            </a:r>
            <a:r>
              <a:rPr lang="en-IN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marL="0" indent="0" algn="just">
              <a:buNone/>
            </a:pPr>
            <a:r>
              <a:rPr lang="en-IN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It is the </a:t>
            </a:r>
            <a:r>
              <a:rPr lang="en-IN" sz="32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farthest</a:t>
            </a:r>
            <a:r>
              <a:rPr lang="en-IN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distance between the two points of two different clusters. It is one of the popular linkage methods.</a:t>
            </a:r>
            <a:endParaRPr lang="en-IN" sz="3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4" name="Picture 3" descr="Hierarchical Clustering in Machine Learning">
            <a:extLst>
              <a:ext uri="{FF2B5EF4-FFF2-40B4-BE49-F238E27FC236}">
                <a16:creationId xmlns:a16="http://schemas.microsoft.com/office/drawing/2014/main" xmlns="" id="{9DDBC594-236D-1D66-03D8-219D2395D5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404714"/>
            <a:ext cx="4680520" cy="36886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6340444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60648"/>
            <a:ext cx="8568952" cy="586551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N" sz="3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Centroid Linkage:</a:t>
            </a:r>
            <a:r>
              <a:rPr lang="en-IN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en-IN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It is the linkage method in which the distance between the </a:t>
            </a:r>
            <a:r>
              <a:rPr lang="en-IN" sz="32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centroid</a:t>
            </a:r>
            <a:r>
              <a:rPr lang="en-IN" sz="3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of the clusters is calculated.</a:t>
            </a:r>
          </a:p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endParaRPr lang="en-IN" sz="3200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Hierarchical Clustering in Machine Learning">
            <a:extLst>
              <a:ext uri="{FF2B5EF4-FFF2-40B4-BE49-F238E27FC236}">
                <a16:creationId xmlns:a16="http://schemas.microsoft.com/office/drawing/2014/main" xmlns="" id="{1B343660-FA87-0B63-7B0E-A276D3C087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69314" y="2132856"/>
            <a:ext cx="4277379" cy="33699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69723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767</Words>
  <Application>Microsoft Office PowerPoint</Application>
  <PresentationFormat>On-screen Show (4:3)</PresentationFormat>
  <Paragraphs>55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Hierarchical Methods (Agglomerative and Divisive)</vt:lpstr>
      <vt:lpstr>Slide 2</vt:lpstr>
      <vt:lpstr>Slide 3</vt:lpstr>
      <vt:lpstr>Slide 4</vt:lpstr>
      <vt:lpstr>Agglomerative Hierarchical  Clustering</vt:lpstr>
      <vt:lpstr>Slide 6</vt:lpstr>
      <vt:lpstr>Slide 7</vt:lpstr>
      <vt:lpstr>Slide 8</vt:lpstr>
      <vt:lpstr>Slide 9</vt:lpstr>
      <vt:lpstr>Slide 10</vt:lpstr>
      <vt:lpstr>Slide 11</vt:lpstr>
      <vt:lpstr>Divisive Hierarchical  Clustering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Lazy Learners (or Learning from Your Neighbors)</dc:title>
  <dc:creator>Admin</dc:creator>
  <cp:lastModifiedBy>Webadmin</cp:lastModifiedBy>
  <cp:revision>143</cp:revision>
  <dcterms:created xsi:type="dcterms:W3CDTF">2024-01-02T04:37:34Z</dcterms:created>
  <dcterms:modified xsi:type="dcterms:W3CDTF">2026-09-29T05:26:51Z</dcterms:modified>
</cp:coreProperties>
</file>