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8" r:id="rId3"/>
    <p:sldId id="269" r:id="rId4"/>
    <p:sldId id="270" r:id="rId5"/>
    <p:sldId id="271" r:id="rId6"/>
    <p:sldId id="272" r:id="rId7"/>
    <p:sldId id="273" r:id="rId8"/>
    <p:sldId id="274" r:id="rId9"/>
    <p:sldId id="276" r:id="rId10"/>
    <p:sldId id="275" r:id="rId11"/>
    <p:sldId id="277" r:id="rId12"/>
    <p:sldId id="278" r:id="rId13"/>
    <p:sldId id="279" r:id="rId14"/>
    <p:sldId id="280" r:id="rId15"/>
    <p:sldId id="281" r:id="rId16"/>
    <p:sldId id="282" r:id="rId17"/>
    <p:sldId id="283"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1FA566B-A0CA-42CF-9D89-4C173AD8485C}"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A566B-A0CA-42CF-9D89-4C173AD8485C}"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1FA566B-A0CA-42CF-9D89-4C173AD8485C}"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1FA566B-A0CA-42CF-9D89-4C173AD8485C}"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1FA566B-A0CA-42CF-9D89-4C173AD8485C}" type="datetimeFigureOut">
              <a:rPr lang="en-US" smtClean="0"/>
              <a:pPr/>
              <a:t>5/24/2020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1FA566B-A0CA-42CF-9D89-4C173AD8485C}" type="datetimeFigureOut">
              <a:rPr lang="en-US" smtClean="0"/>
              <a:pPr/>
              <a:t>5/24/2020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1FA566B-A0CA-42CF-9D89-4C173AD8485C}" type="datetimeFigureOut">
              <a:rPr lang="en-US" smtClean="0"/>
              <a:pPr/>
              <a:t>5/24/2020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FA566B-A0CA-42CF-9D89-4C173AD8485C}"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1FA566B-A0CA-42CF-9D89-4C173AD8485C}" type="datetimeFigureOut">
              <a:rPr lang="en-US" smtClean="0"/>
              <a:pPr/>
              <a:t>5/24/2020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A566B-A0CA-42CF-9D89-4C173AD8485C}"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1FA566B-A0CA-42CF-9D89-4C173AD8485C}" type="datetimeFigureOut">
              <a:rPr lang="en-US" smtClean="0"/>
              <a:pPr/>
              <a:t>5/24/2020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FE1FBD7-215E-4319-9E2E-65A558C96748}"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FA566B-A0CA-42CF-9D89-4C173AD8485C}" type="datetimeFigureOut">
              <a:rPr lang="en-US" smtClean="0"/>
              <a:pPr/>
              <a:t>5/24/2020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FE1FBD7-215E-4319-9E2E-65A558C96748}"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655765"/>
          </a:xfrm>
        </p:spPr>
        <p:txBody>
          <a:bodyPr/>
          <a:lstStyle/>
          <a:p>
            <a:r>
              <a:rPr lang="en-US" dirty="0" smtClean="0">
                <a:solidFill>
                  <a:srgbClr val="FF0000"/>
                </a:solidFill>
              </a:rPr>
              <a:t>J</a:t>
            </a:r>
            <a:r>
              <a:rPr lang="en-US" dirty="0" smtClean="0"/>
              <a:t>ava </a:t>
            </a:r>
            <a:r>
              <a:rPr lang="en-US" dirty="0" smtClean="0">
                <a:solidFill>
                  <a:srgbClr val="FF0000"/>
                </a:solidFill>
              </a:rPr>
              <a:t>S</a:t>
            </a:r>
            <a:r>
              <a:rPr lang="en-US" dirty="0" smtClean="0"/>
              <a:t>erver </a:t>
            </a:r>
            <a:r>
              <a:rPr lang="en-US" dirty="0" smtClean="0">
                <a:solidFill>
                  <a:srgbClr val="FF0000"/>
                </a:solidFill>
              </a:rPr>
              <a:t>P</a:t>
            </a:r>
            <a:r>
              <a:rPr lang="en-US" dirty="0" smtClean="0"/>
              <a:t>age(</a:t>
            </a:r>
            <a:r>
              <a:rPr lang="en-US" dirty="0" smtClean="0">
                <a:solidFill>
                  <a:srgbClr val="FF0000"/>
                </a:solidFill>
              </a:rPr>
              <a:t>JSP</a:t>
            </a:r>
            <a:r>
              <a:rPr lang="en-US" dirty="0" smtClean="0"/>
              <a:t>)</a:t>
            </a:r>
            <a:r>
              <a:rPr lang="en-US" dirty="0" smtClean="0"/>
              <a:t/>
            </a:r>
            <a:br>
              <a:rPr lang="en-US" dirty="0" smtClean="0"/>
            </a:br>
            <a:r>
              <a:rPr lang="en-US" b="1" dirty="0" smtClean="0">
                <a:solidFill>
                  <a:schemeClr val="tx2"/>
                </a:solidFill>
              </a:rPr>
              <a:t>Elements</a:t>
            </a:r>
            <a:endParaRPr lang="en-US"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a:bodyPr>
          <a:lstStyle/>
          <a:p>
            <a:pPr algn="ctr">
              <a:buNone/>
            </a:pPr>
            <a:r>
              <a:rPr lang="en-US" b="1" dirty="0" smtClean="0">
                <a:solidFill>
                  <a:schemeClr val="tx1">
                    <a:lumMod val="95000"/>
                    <a:lumOff val="5000"/>
                  </a:schemeClr>
                </a:solidFill>
                <a:cs typeface="Times New Roman" pitchFamily="18" charset="0"/>
              </a:rPr>
              <a:t>JSP Elements</a:t>
            </a:r>
          </a:p>
          <a:p>
            <a:r>
              <a:rPr lang="en-US" sz="2600" dirty="0" smtClean="0">
                <a:solidFill>
                  <a:schemeClr val="tx1">
                    <a:lumMod val="95000"/>
                    <a:lumOff val="5000"/>
                  </a:schemeClr>
                </a:solidFill>
                <a:cs typeface="Times New Roman" pitchFamily="18" charset="0"/>
              </a:rPr>
              <a:t>JSP Elements are used to add dynamic content to JSP page.</a:t>
            </a:r>
          </a:p>
          <a:p>
            <a:endParaRPr lang="en-US" sz="2600" dirty="0" smtClean="0">
              <a:solidFill>
                <a:schemeClr val="tx1">
                  <a:lumMod val="95000"/>
                  <a:lumOff val="5000"/>
                </a:schemeClr>
              </a:solidFill>
              <a:cs typeface="Times New Roman" pitchFamily="18" charset="0"/>
            </a:endParaRPr>
          </a:p>
          <a:p>
            <a:r>
              <a:rPr lang="en-US" sz="2600" dirty="0" smtClean="0">
                <a:solidFill>
                  <a:schemeClr val="tx1">
                    <a:lumMod val="95000"/>
                    <a:lumOff val="5000"/>
                  </a:schemeClr>
                </a:solidFill>
                <a:cs typeface="Times New Roman" pitchFamily="18" charset="0"/>
              </a:rPr>
              <a:t>In other words, JSP Elements allows us to write java code in HTML document.</a:t>
            </a:r>
          </a:p>
          <a:p>
            <a:endParaRPr lang="en-US" sz="2600" dirty="0" smtClean="0">
              <a:solidFill>
                <a:schemeClr val="tx1">
                  <a:lumMod val="95000"/>
                  <a:lumOff val="5000"/>
                </a:schemeClr>
              </a:solidFill>
              <a:cs typeface="Times New Roman" pitchFamily="18" charset="0"/>
            </a:endParaRPr>
          </a:p>
          <a:p>
            <a:r>
              <a:rPr lang="en-US" sz="2600" dirty="0" smtClean="0">
                <a:solidFill>
                  <a:schemeClr val="tx1">
                    <a:lumMod val="95000"/>
                    <a:lumOff val="5000"/>
                  </a:schemeClr>
                </a:solidFill>
                <a:cs typeface="Times New Roman" pitchFamily="18" charset="0"/>
              </a:rPr>
              <a:t>All JSP Elements may be written in one of two forms</a:t>
            </a:r>
          </a:p>
          <a:p>
            <a:pPr lvl="1"/>
            <a:r>
              <a:rPr lang="en-US" sz="2400" dirty="0" smtClean="0">
                <a:solidFill>
                  <a:schemeClr val="tx1">
                    <a:lumMod val="95000"/>
                    <a:lumOff val="5000"/>
                  </a:schemeClr>
                </a:solidFill>
                <a:cs typeface="Times New Roman" pitchFamily="18" charset="0"/>
              </a:rPr>
              <a:t>The </a:t>
            </a:r>
            <a:r>
              <a:rPr lang="en-US" sz="2400" b="1" dirty="0" smtClean="0">
                <a:solidFill>
                  <a:srgbClr val="FF0000"/>
                </a:solidFill>
                <a:cs typeface="Times New Roman" pitchFamily="18" charset="0"/>
              </a:rPr>
              <a:t>XML</a:t>
            </a:r>
            <a:r>
              <a:rPr lang="en-US" sz="2400" dirty="0" smtClean="0">
                <a:solidFill>
                  <a:schemeClr val="tx1">
                    <a:lumMod val="95000"/>
                    <a:lumOff val="5000"/>
                  </a:schemeClr>
                </a:solidFill>
                <a:cs typeface="Times New Roman" pitchFamily="18" charset="0"/>
              </a:rPr>
              <a:t> Form</a:t>
            </a:r>
          </a:p>
          <a:p>
            <a:pPr lvl="1"/>
            <a:r>
              <a:rPr lang="en-US" sz="2400" dirty="0" smtClean="0">
                <a:solidFill>
                  <a:schemeClr val="tx1">
                    <a:lumMod val="95000"/>
                    <a:lumOff val="5000"/>
                  </a:schemeClr>
                </a:solidFill>
                <a:cs typeface="Times New Roman" pitchFamily="18" charset="0"/>
              </a:rPr>
              <a:t>The </a:t>
            </a:r>
            <a:r>
              <a:rPr lang="en-US" sz="2400" b="1" dirty="0" smtClean="0">
                <a:solidFill>
                  <a:srgbClr val="FF0000"/>
                </a:solidFill>
                <a:cs typeface="Times New Roman" pitchFamily="18" charset="0"/>
              </a:rPr>
              <a:t>&lt;%</a:t>
            </a:r>
            <a:r>
              <a:rPr lang="en-US" sz="2400" dirty="0" smtClean="0">
                <a:solidFill>
                  <a:schemeClr val="tx1">
                    <a:lumMod val="95000"/>
                    <a:lumOff val="5000"/>
                  </a:schemeClr>
                </a:solidFill>
                <a:cs typeface="Times New Roman" pitchFamily="18" charset="0"/>
              </a:rPr>
              <a:t> …. </a:t>
            </a:r>
            <a:r>
              <a:rPr lang="en-US" sz="2400" b="1" dirty="0" smtClean="0">
                <a:solidFill>
                  <a:srgbClr val="FF0000"/>
                </a:solidFill>
                <a:cs typeface="Times New Roman" pitchFamily="18" charset="0"/>
              </a:rPr>
              <a:t>%&gt;</a:t>
            </a:r>
            <a:r>
              <a:rPr lang="en-US" sz="2400" dirty="0" smtClean="0">
                <a:solidFill>
                  <a:schemeClr val="tx1">
                    <a:lumMod val="95000"/>
                    <a:lumOff val="5000"/>
                  </a:schemeClr>
                </a:solidFill>
                <a:cs typeface="Times New Roman" pitchFamily="18" charset="0"/>
              </a:rPr>
              <a:t> form</a:t>
            </a:r>
          </a:p>
          <a:p>
            <a:pPr lvl="1">
              <a:buNone/>
            </a:pPr>
            <a:endParaRPr lang="en-US" sz="2400" dirty="0" smtClean="0">
              <a:solidFill>
                <a:schemeClr val="tx1">
                  <a:lumMod val="95000"/>
                  <a:lumOff val="5000"/>
                </a:schemeClr>
              </a:solidFill>
              <a:cs typeface="Times New Roman" pitchFamily="18" charset="0"/>
            </a:endParaRPr>
          </a:p>
          <a:p>
            <a:r>
              <a:rPr lang="en-US" sz="2600" dirty="0" smtClean="0">
                <a:solidFill>
                  <a:schemeClr val="tx1">
                    <a:lumMod val="95000"/>
                    <a:lumOff val="5000"/>
                  </a:schemeClr>
                </a:solidFill>
                <a:cs typeface="Times New Roman" pitchFamily="18" charset="0"/>
              </a:rPr>
              <a:t>There are several types of JSP Elements, those are</a:t>
            </a:r>
          </a:p>
          <a:p>
            <a:pPr marL="914400" lvl="1" indent="-457200">
              <a:buAutoNum type="arabicParenR"/>
            </a:pPr>
            <a:r>
              <a:rPr lang="en-US" sz="2400" dirty="0" smtClean="0">
                <a:solidFill>
                  <a:schemeClr val="tx1">
                    <a:lumMod val="95000"/>
                    <a:lumOff val="5000"/>
                  </a:schemeClr>
                </a:solidFill>
                <a:cs typeface="Times New Roman" pitchFamily="18" charset="0"/>
              </a:rPr>
              <a:t>Directive Elements</a:t>
            </a:r>
          </a:p>
          <a:p>
            <a:pPr marL="914400" lvl="1" indent="-457200">
              <a:buAutoNum type="arabicParenR"/>
            </a:pPr>
            <a:r>
              <a:rPr lang="en-US" sz="2400" dirty="0" smtClean="0">
                <a:solidFill>
                  <a:schemeClr val="tx1">
                    <a:lumMod val="95000"/>
                    <a:lumOff val="5000"/>
                  </a:schemeClr>
                </a:solidFill>
                <a:cs typeface="Times New Roman" pitchFamily="18" charset="0"/>
              </a:rPr>
              <a:t>Scripting Elements</a:t>
            </a:r>
          </a:p>
          <a:p>
            <a:pPr marL="914400" lvl="1" indent="-457200">
              <a:buAutoNum type="arabicParenR"/>
            </a:pPr>
            <a:r>
              <a:rPr lang="en-US" sz="2400" dirty="0" smtClean="0">
                <a:solidFill>
                  <a:schemeClr val="tx1">
                    <a:lumMod val="95000"/>
                    <a:lumOff val="5000"/>
                  </a:schemeClr>
                </a:solidFill>
                <a:cs typeface="Times New Roman" pitchFamily="18" charset="0"/>
              </a:rPr>
              <a:t>Action Elements</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lnSpcReduction="10000"/>
          </a:bodyPr>
          <a:lstStyle/>
          <a:p>
            <a:pPr algn="ctr">
              <a:buNone/>
            </a:pPr>
            <a:r>
              <a:rPr lang="en-US" b="1" dirty="0" smtClean="0">
                <a:solidFill>
                  <a:srgbClr val="FF0000"/>
                </a:solidFill>
                <a:cs typeface="Times New Roman" pitchFamily="18" charset="0"/>
              </a:rPr>
              <a:t>Directive</a:t>
            </a:r>
            <a:r>
              <a:rPr lang="en-US" b="1" dirty="0" smtClean="0">
                <a:solidFill>
                  <a:schemeClr val="tx1">
                    <a:lumMod val="95000"/>
                    <a:lumOff val="5000"/>
                  </a:schemeClr>
                </a:solidFill>
                <a:cs typeface="Times New Roman" pitchFamily="18" charset="0"/>
              </a:rPr>
              <a:t> Elements</a:t>
            </a:r>
          </a:p>
          <a:p>
            <a:r>
              <a:rPr lang="en-US" sz="2600" dirty="0" smtClean="0">
                <a:solidFill>
                  <a:schemeClr val="tx1">
                    <a:lumMod val="95000"/>
                    <a:lumOff val="5000"/>
                  </a:schemeClr>
                </a:solidFill>
                <a:cs typeface="Times New Roman" pitchFamily="18" charset="0"/>
              </a:rPr>
              <a:t>Directive elements in JSP provides the special information to the JSP engine. It gives the information about the JSP page. </a:t>
            </a:r>
          </a:p>
          <a:p>
            <a:endParaRPr lang="en-US" sz="2600" dirty="0" smtClean="0">
              <a:solidFill>
                <a:schemeClr val="tx1">
                  <a:lumMod val="95000"/>
                  <a:lumOff val="5000"/>
                </a:schemeClr>
              </a:solidFill>
              <a:cs typeface="Times New Roman" pitchFamily="18" charset="0"/>
            </a:endParaRPr>
          </a:p>
          <a:p>
            <a:r>
              <a:rPr lang="en-US" sz="2600" dirty="0" smtClean="0">
                <a:solidFill>
                  <a:schemeClr val="tx1">
                    <a:lumMod val="95000"/>
                    <a:lumOff val="5000"/>
                  </a:schemeClr>
                </a:solidFill>
                <a:cs typeface="Times New Roman" pitchFamily="18" charset="0"/>
              </a:rPr>
              <a:t>Each JSP page goes through the two phases i.e. translation phase and request processing phase. </a:t>
            </a:r>
          </a:p>
          <a:p>
            <a:endParaRPr lang="en-US" sz="2600" dirty="0" smtClean="0">
              <a:solidFill>
                <a:schemeClr val="tx1">
                  <a:lumMod val="95000"/>
                  <a:lumOff val="5000"/>
                </a:schemeClr>
              </a:solidFill>
              <a:cs typeface="Times New Roman" pitchFamily="18" charset="0"/>
            </a:endParaRPr>
          </a:p>
          <a:p>
            <a:r>
              <a:rPr lang="en-US" sz="2600" dirty="0" smtClean="0">
                <a:solidFill>
                  <a:schemeClr val="tx1">
                    <a:lumMod val="95000"/>
                    <a:lumOff val="5000"/>
                  </a:schemeClr>
                </a:solidFill>
                <a:cs typeface="Times New Roman" pitchFamily="18" charset="0"/>
              </a:rPr>
              <a:t>At the translation </a:t>
            </a:r>
            <a:r>
              <a:rPr lang="en-US" sz="2600" dirty="0" err="1" smtClean="0">
                <a:solidFill>
                  <a:schemeClr val="tx1">
                    <a:lumMod val="95000"/>
                    <a:lumOff val="5000"/>
                  </a:schemeClr>
                </a:solidFill>
                <a:cs typeface="Times New Roman" pitchFamily="18" charset="0"/>
              </a:rPr>
              <a:t>phase,the</a:t>
            </a:r>
            <a:r>
              <a:rPr lang="en-US" sz="2600" dirty="0" smtClean="0">
                <a:solidFill>
                  <a:schemeClr val="tx1">
                    <a:lumMod val="95000"/>
                    <a:lumOff val="5000"/>
                  </a:schemeClr>
                </a:solidFill>
                <a:cs typeface="Times New Roman" pitchFamily="18" charset="0"/>
              </a:rPr>
              <a:t> JSP engine translates the JSP page into a </a:t>
            </a:r>
            <a:r>
              <a:rPr lang="en-US" sz="2600" dirty="0" err="1" smtClean="0">
                <a:solidFill>
                  <a:schemeClr val="tx1">
                    <a:lumMod val="95000"/>
                    <a:lumOff val="5000"/>
                  </a:schemeClr>
                </a:solidFill>
                <a:cs typeface="Times New Roman" pitchFamily="18" charset="0"/>
              </a:rPr>
              <a:t>Servlet</a:t>
            </a:r>
            <a:r>
              <a:rPr lang="en-US" sz="2600" dirty="0" smtClean="0">
                <a:solidFill>
                  <a:schemeClr val="tx1">
                    <a:lumMod val="95000"/>
                    <a:lumOff val="5000"/>
                  </a:schemeClr>
                </a:solidFill>
                <a:cs typeface="Times New Roman" pitchFamily="18" charset="0"/>
              </a:rPr>
              <a:t>, directive elements are handled at the translation time. </a:t>
            </a:r>
          </a:p>
          <a:p>
            <a:endParaRPr lang="en-US" sz="2600" dirty="0" smtClean="0">
              <a:solidFill>
                <a:schemeClr val="tx1">
                  <a:lumMod val="95000"/>
                  <a:lumOff val="5000"/>
                </a:schemeClr>
              </a:solidFill>
              <a:cs typeface="Times New Roman" pitchFamily="18" charset="0"/>
            </a:endParaRPr>
          </a:p>
          <a:p>
            <a:r>
              <a:rPr lang="en-US" sz="2400" dirty="0" smtClean="0">
                <a:solidFill>
                  <a:schemeClr val="tx1">
                    <a:lumMod val="95000"/>
                    <a:lumOff val="5000"/>
                  </a:schemeClr>
                </a:solidFill>
                <a:cs typeface="Times New Roman" pitchFamily="18" charset="0"/>
              </a:rPr>
              <a:t>Directive Elements gives special instruction to Web Container at the time of page translation. </a:t>
            </a:r>
          </a:p>
          <a:p>
            <a:pPr>
              <a:buNone/>
            </a:pPr>
            <a:r>
              <a:rPr lang="en-US" sz="2400" dirty="0" smtClean="0">
                <a:solidFill>
                  <a:schemeClr val="tx1">
                    <a:lumMod val="95000"/>
                    <a:lumOff val="5000"/>
                  </a:schemeClr>
                </a:solidFill>
                <a:cs typeface="Times New Roman" pitchFamily="18" charset="0"/>
              </a:rPr>
              <a:t>	</a:t>
            </a:r>
            <a:r>
              <a:rPr lang="en-US" sz="2400" b="1" dirty="0" smtClean="0">
                <a:solidFill>
                  <a:schemeClr val="tx1">
                    <a:lumMod val="95000"/>
                    <a:lumOff val="5000"/>
                  </a:schemeClr>
                </a:solidFill>
                <a:cs typeface="Times New Roman" pitchFamily="18" charset="0"/>
              </a:rPr>
              <a:t>Syntax:</a:t>
            </a:r>
          </a:p>
          <a:p>
            <a:pPr>
              <a:buNone/>
            </a:pPr>
            <a:r>
              <a:rPr lang="en-US" sz="2400" b="1" dirty="0" smtClean="0">
                <a:solidFill>
                  <a:schemeClr val="tx1">
                    <a:lumMod val="95000"/>
                    <a:lumOff val="5000"/>
                  </a:schemeClr>
                </a:solidFill>
                <a:cs typeface="Times New Roman" pitchFamily="18" charset="0"/>
              </a:rPr>
              <a:t>		</a:t>
            </a:r>
            <a:r>
              <a:rPr lang="en-US" sz="2400" dirty="0" smtClean="0"/>
              <a:t>&lt;%@ </a:t>
            </a:r>
            <a:r>
              <a:rPr lang="en-US" sz="2400" dirty="0" smtClean="0">
                <a:solidFill>
                  <a:srgbClr val="FF0000"/>
                </a:solidFill>
              </a:rPr>
              <a:t>directive</a:t>
            </a:r>
            <a:r>
              <a:rPr lang="en-US" sz="2400" dirty="0" smtClean="0"/>
              <a:t> attribute="value" %&gt;</a:t>
            </a:r>
            <a:endParaRPr lang="en-US" sz="2400" b="1" dirty="0" smtClean="0">
              <a:solidFill>
                <a:schemeClr val="tx1">
                  <a:lumMod val="95000"/>
                  <a:lumOff val="5000"/>
                </a:schemeClr>
              </a:solidFill>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lnSpcReduction="10000"/>
          </a:bodyPr>
          <a:lstStyle/>
          <a:p>
            <a:pPr algn="ctr">
              <a:buNone/>
            </a:pPr>
            <a:r>
              <a:rPr lang="en-US" b="1" dirty="0" smtClean="0">
                <a:solidFill>
                  <a:srgbClr val="FF0000"/>
                </a:solidFill>
                <a:cs typeface="Times New Roman" pitchFamily="18" charset="0"/>
              </a:rPr>
              <a:t>Directive</a:t>
            </a:r>
            <a:r>
              <a:rPr lang="en-US" b="1" dirty="0" smtClean="0">
                <a:solidFill>
                  <a:schemeClr val="tx1">
                    <a:lumMod val="95000"/>
                    <a:lumOff val="5000"/>
                  </a:schemeClr>
                </a:solidFill>
                <a:cs typeface="Times New Roman" pitchFamily="18" charset="0"/>
              </a:rPr>
              <a:t> Elements</a:t>
            </a:r>
          </a:p>
          <a:p>
            <a:r>
              <a:rPr lang="en-US" sz="2400" dirty="0" smtClean="0">
                <a:solidFill>
                  <a:schemeClr val="tx1">
                    <a:lumMod val="95000"/>
                    <a:lumOff val="5000"/>
                  </a:schemeClr>
                </a:solidFill>
                <a:cs typeface="Times New Roman" pitchFamily="18" charset="0"/>
              </a:rPr>
              <a:t>JSP support  3 types of  Directive Elements: </a:t>
            </a:r>
            <a:r>
              <a:rPr lang="en-US" sz="2400" b="1" dirty="0" smtClean="0">
                <a:solidFill>
                  <a:schemeClr val="tx1">
                    <a:lumMod val="95000"/>
                    <a:lumOff val="5000"/>
                  </a:schemeClr>
                </a:solidFill>
                <a:cs typeface="Times New Roman" pitchFamily="18" charset="0"/>
              </a:rPr>
              <a:t>page</a:t>
            </a:r>
            <a:r>
              <a:rPr lang="en-US" sz="2400" dirty="0" smtClean="0">
                <a:solidFill>
                  <a:schemeClr val="tx1">
                    <a:lumMod val="95000"/>
                    <a:lumOff val="5000"/>
                  </a:schemeClr>
                </a:solidFill>
                <a:cs typeface="Times New Roman" pitchFamily="18" charset="0"/>
              </a:rPr>
              <a:t>, </a:t>
            </a:r>
            <a:r>
              <a:rPr lang="en-US" sz="2400" b="1" dirty="0" smtClean="0">
                <a:solidFill>
                  <a:schemeClr val="tx1">
                    <a:lumMod val="95000"/>
                    <a:lumOff val="5000"/>
                  </a:schemeClr>
                </a:solidFill>
                <a:cs typeface="Times New Roman" pitchFamily="18" charset="0"/>
              </a:rPr>
              <a:t>include</a:t>
            </a:r>
            <a:r>
              <a:rPr lang="en-US" sz="2400" dirty="0" smtClean="0">
                <a:solidFill>
                  <a:schemeClr val="tx1">
                    <a:lumMod val="95000"/>
                    <a:lumOff val="5000"/>
                  </a:schemeClr>
                </a:solidFill>
                <a:cs typeface="Times New Roman" pitchFamily="18" charset="0"/>
              </a:rPr>
              <a:t> and </a:t>
            </a:r>
            <a:r>
              <a:rPr lang="en-US" sz="2400" b="1" dirty="0" smtClean="0">
                <a:solidFill>
                  <a:schemeClr val="tx1">
                    <a:lumMod val="95000"/>
                    <a:lumOff val="5000"/>
                  </a:schemeClr>
                </a:solidFill>
                <a:cs typeface="Times New Roman" pitchFamily="18" charset="0"/>
              </a:rPr>
              <a:t>taglib</a:t>
            </a:r>
            <a:r>
              <a:rPr lang="en-US" sz="2400" dirty="0" smtClean="0">
                <a:solidFill>
                  <a:schemeClr val="tx1">
                    <a:lumMod val="95000"/>
                    <a:lumOff val="5000"/>
                  </a:schemeClr>
                </a:solidFill>
                <a:cs typeface="Times New Roman" pitchFamily="18" charset="0"/>
              </a:rPr>
              <a:t>.</a:t>
            </a:r>
          </a:p>
          <a:p>
            <a:endParaRPr lang="en-US" sz="2400" dirty="0" smtClean="0">
              <a:solidFill>
                <a:schemeClr val="tx1">
                  <a:lumMod val="95000"/>
                  <a:lumOff val="5000"/>
                </a:schemeClr>
              </a:solidFill>
              <a:cs typeface="Times New Roman" pitchFamily="18" charset="0"/>
            </a:endParaRPr>
          </a:p>
          <a:p>
            <a:pPr>
              <a:buNone/>
            </a:pPr>
            <a:r>
              <a:rPr lang="en-US" sz="2600" b="1" dirty="0" smtClean="0">
                <a:solidFill>
                  <a:srgbClr val="FF0000"/>
                </a:solidFill>
              </a:rPr>
              <a:t>page</a:t>
            </a:r>
            <a:r>
              <a:rPr lang="en-US" sz="2600" b="1" dirty="0" smtClean="0"/>
              <a:t> directive:</a:t>
            </a:r>
          </a:p>
          <a:p>
            <a:r>
              <a:rPr lang="en-US" sz="2400" dirty="0" smtClean="0"/>
              <a:t>The page directive defines attributes (or) properties that apply to an entire JSP page. such as the size of the allocated buffer, imported packages, defining what type of page it is etc. </a:t>
            </a:r>
          </a:p>
          <a:p>
            <a:r>
              <a:rPr lang="en-US" sz="2400" dirty="0" smtClean="0"/>
              <a:t>Syntax of JSP page directive</a:t>
            </a:r>
          </a:p>
          <a:p>
            <a:pPr>
              <a:buNone/>
            </a:pPr>
            <a:r>
              <a:rPr lang="en-US" sz="2400" dirty="0" smtClean="0"/>
              <a:t>		&lt;%@ </a:t>
            </a:r>
            <a:r>
              <a:rPr lang="en-US" sz="2400" b="1" dirty="0" smtClean="0">
                <a:solidFill>
                  <a:srgbClr val="FF0000"/>
                </a:solidFill>
              </a:rPr>
              <a:t>page</a:t>
            </a:r>
            <a:r>
              <a:rPr lang="en-US" sz="2400" dirty="0" smtClean="0"/>
              <a:t> attribute="value" %&gt;  </a:t>
            </a:r>
          </a:p>
          <a:p>
            <a:r>
              <a:rPr lang="en-US" sz="2400" dirty="0" smtClean="0">
                <a:solidFill>
                  <a:srgbClr val="FF0000"/>
                </a:solidFill>
              </a:rPr>
              <a:t>Page</a:t>
            </a:r>
            <a:r>
              <a:rPr lang="en-US" sz="2400" dirty="0" smtClean="0"/>
              <a:t> directive supports so many attributes ,some of them are,</a:t>
            </a:r>
          </a:p>
          <a:p>
            <a:r>
              <a:rPr lang="en-US" sz="2400" dirty="0" smtClean="0"/>
              <a:t>import</a:t>
            </a:r>
          </a:p>
          <a:p>
            <a:r>
              <a:rPr lang="en-US" sz="2400" dirty="0" err="1" smtClean="0"/>
              <a:t>contentType</a:t>
            </a:r>
            <a:endParaRPr lang="en-US" sz="2400" dirty="0" smtClean="0"/>
          </a:p>
          <a:p>
            <a:r>
              <a:rPr lang="en-US" sz="2400" dirty="0" smtClean="0"/>
              <a:t>buffer</a:t>
            </a:r>
          </a:p>
          <a:p>
            <a:r>
              <a:rPr lang="en-US" sz="2400" dirty="0" smtClean="0"/>
              <a:t>session</a:t>
            </a:r>
          </a:p>
          <a:p>
            <a:r>
              <a:rPr lang="en-US" sz="2400" dirty="0" err="1" smtClean="0"/>
              <a:t>isErrorPage</a:t>
            </a:r>
            <a:endParaRPr lang="en-US" sz="2400" dirty="0" smtClean="0"/>
          </a:p>
          <a:p>
            <a:endParaRPr lang="en-US" sz="2400" dirty="0" smtClean="0"/>
          </a:p>
          <a:p>
            <a:endParaRPr lang="en-US" sz="2400" dirty="0" smtClean="0"/>
          </a:p>
          <a:p>
            <a:endParaRPr lang="en-US" sz="2400" dirty="0" smtClean="0"/>
          </a:p>
          <a:p>
            <a:endParaRPr lang="en-US" sz="2400" dirty="0" smtClean="0"/>
          </a:p>
          <a:p>
            <a:pPr>
              <a:buNone/>
            </a:pPr>
            <a:endParaRPr lang="en-US" sz="2400" b="1" dirty="0" smtClean="0"/>
          </a:p>
          <a:p>
            <a:endParaRPr lang="en-US" sz="2400" dirty="0" smtClean="0">
              <a:solidFill>
                <a:schemeClr val="tx1">
                  <a:lumMod val="95000"/>
                  <a:lumOff val="5000"/>
                </a:schemeClr>
              </a:solidFill>
              <a:cs typeface="Times New Roman" pitchFamily="18" charset="0"/>
            </a:endParaRPr>
          </a:p>
          <a:p>
            <a:endParaRPr lang="en-US" sz="2400" b="1" dirty="0" smtClean="0">
              <a:solidFill>
                <a:schemeClr val="tx1">
                  <a:lumMod val="95000"/>
                  <a:lumOff val="5000"/>
                </a:schemeClr>
              </a:solidFill>
              <a:cs typeface="Times New Roman"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lnSpcReduction="10000"/>
          </a:bodyPr>
          <a:lstStyle/>
          <a:p>
            <a:pPr algn="ctr">
              <a:buNone/>
            </a:pPr>
            <a:r>
              <a:rPr lang="en-US" b="1" dirty="0" smtClean="0">
                <a:solidFill>
                  <a:srgbClr val="FF0000"/>
                </a:solidFill>
                <a:cs typeface="Times New Roman" pitchFamily="18" charset="0"/>
              </a:rPr>
              <a:t>Directive</a:t>
            </a:r>
            <a:r>
              <a:rPr lang="en-US" b="1" dirty="0" smtClean="0">
                <a:solidFill>
                  <a:schemeClr val="tx1">
                    <a:lumMod val="95000"/>
                    <a:lumOff val="5000"/>
                  </a:schemeClr>
                </a:solidFill>
                <a:cs typeface="Times New Roman" pitchFamily="18" charset="0"/>
              </a:rPr>
              <a:t> Elements</a:t>
            </a:r>
            <a:endParaRPr lang="en-US" sz="2400" dirty="0" smtClean="0">
              <a:solidFill>
                <a:schemeClr val="tx1">
                  <a:lumMod val="95000"/>
                  <a:lumOff val="5000"/>
                </a:schemeClr>
              </a:solidFill>
              <a:cs typeface="Times New Roman" pitchFamily="18" charset="0"/>
            </a:endParaRPr>
          </a:p>
          <a:p>
            <a:pPr>
              <a:buNone/>
            </a:pPr>
            <a:r>
              <a:rPr lang="en-US" sz="2600" b="1" dirty="0" smtClean="0">
                <a:solidFill>
                  <a:srgbClr val="FF0000"/>
                </a:solidFill>
              </a:rPr>
              <a:t>include</a:t>
            </a:r>
            <a:r>
              <a:rPr lang="en-US" sz="2600" b="1" dirty="0" smtClean="0"/>
              <a:t> directive:</a:t>
            </a:r>
          </a:p>
          <a:p>
            <a:pPr fontAlgn="base"/>
            <a:r>
              <a:rPr lang="en-US" sz="2400" dirty="0" smtClean="0"/>
              <a:t>JSP include directive is used to include other files into the current jsp page. These files can be html files, other sp files etc. </a:t>
            </a:r>
          </a:p>
          <a:p>
            <a:pPr fontAlgn="base"/>
            <a:endParaRPr lang="en-US" sz="2400" dirty="0" smtClean="0"/>
          </a:p>
          <a:p>
            <a:pPr fontAlgn="base"/>
            <a:r>
              <a:rPr lang="en-US" sz="2400" dirty="0" smtClean="0"/>
              <a:t>The advantage of using an include directive is that it allows code re-usability.</a:t>
            </a:r>
          </a:p>
          <a:p>
            <a:pPr fontAlgn="base"/>
            <a:r>
              <a:rPr lang="en-US" sz="2400" dirty="0" smtClean="0"/>
              <a:t>The syntax of an include directive :</a:t>
            </a:r>
          </a:p>
          <a:p>
            <a:pPr>
              <a:buNone/>
            </a:pPr>
            <a:r>
              <a:rPr lang="en-US" sz="2400" dirty="0" smtClean="0"/>
              <a:t>		&lt;%@ include file = "file location"%&gt;</a:t>
            </a:r>
          </a:p>
          <a:p>
            <a:pPr>
              <a:buNone/>
            </a:pPr>
            <a:endParaRPr lang="en-US" sz="2400" dirty="0" smtClean="0"/>
          </a:p>
          <a:p>
            <a:pPr>
              <a:buNone/>
            </a:pPr>
            <a:r>
              <a:rPr lang="en-US" sz="2400" b="1" dirty="0" smtClean="0">
                <a:solidFill>
                  <a:srgbClr val="FF0000"/>
                </a:solidFill>
              </a:rPr>
              <a:t>taglib</a:t>
            </a:r>
            <a:r>
              <a:rPr lang="en-US" sz="2400" b="1" dirty="0" smtClean="0"/>
              <a:t> directive:</a:t>
            </a:r>
          </a:p>
          <a:p>
            <a:r>
              <a:rPr lang="en-US" sz="2400" dirty="0" smtClean="0"/>
              <a:t>JSP taglib directive is used to define the tag library  and custom tags, which we can use in JSP.</a:t>
            </a:r>
          </a:p>
          <a:p>
            <a:pPr>
              <a:buNone/>
            </a:pPr>
            <a:endParaRPr lang="en-US" sz="2400" b="1" dirty="0" smtClean="0"/>
          </a:p>
          <a:p>
            <a:r>
              <a:rPr lang="en-US" sz="2400" b="1" dirty="0" smtClean="0"/>
              <a:t>Syntax of taglib directive:</a:t>
            </a:r>
            <a:endParaRPr lang="en-US" sz="2400" dirty="0" smtClean="0"/>
          </a:p>
          <a:p>
            <a:pPr>
              <a:buNone/>
            </a:pPr>
            <a:r>
              <a:rPr lang="en-US" sz="2400" dirty="0" smtClean="0"/>
              <a:t>		&lt;%@ taglib </a:t>
            </a:r>
            <a:r>
              <a:rPr lang="en-US" sz="2400" dirty="0" err="1" smtClean="0"/>
              <a:t>uri</a:t>
            </a:r>
            <a:r>
              <a:rPr lang="en-US" sz="2400" dirty="0" smtClean="0"/>
              <a:t>="</a:t>
            </a:r>
            <a:r>
              <a:rPr lang="en-US" sz="2400" dirty="0" err="1" smtClean="0"/>
              <a:t>uri</a:t>
            </a:r>
            <a:r>
              <a:rPr lang="en-US" sz="2400" dirty="0" smtClean="0"/>
              <a:t>" prefix="value"%&gt;</a:t>
            </a:r>
            <a:endParaRPr lang="en-US" sz="2400" dirty="0" smtClean="0">
              <a:solidFill>
                <a:schemeClr val="tx1">
                  <a:lumMod val="95000"/>
                  <a:lumOff val="5000"/>
                </a:schemeClr>
              </a:solidFill>
              <a:cs typeface="Times New Roman" pitchFamily="18" charset="0"/>
            </a:endParaRPr>
          </a:p>
          <a:p>
            <a:endParaRPr lang="en-US" sz="2400" b="1" dirty="0" smtClean="0">
              <a:solidFill>
                <a:schemeClr val="tx1">
                  <a:lumMod val="95000"/>
                  <a:lumOff val="5000"/>
                </a:schemeClr>
              </a:solidFill>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a:bodyPr>
          <a:lstStyle/>
          <a:p>
            <a:pPr>
              <a:buNone/>
            </a:pPr>
            <a:r>
              <a:rPr lang="en-US" sz="2400" b="1" dirty="0" smtClean="0">
                <a:solidFill>
                  <a:schemeClr val="tx1">
                    <a:lumMod val="95000"/>
                    <a:lumOff val="5000"/>
                  </a:schemeClr>
                </a:solidFill>
                <a:cs typeface="Times New Roman" pitchFamily="18" charset="0"/>
              </a:rPr>
              <a:t>Example:	“dirvdemo.jsp”</a:t>
            </a:r>
          </a:p>
          <a:p>
            <a:pPr>
              <a:buNone/>
            </a:pPr>
            <a:r>
              <a:rPr lang="en-US" sz="2400" dirty="0" smtClean="0">
                <a:solidFill>
                  <a:schemeClr val="tx1">
                    <a:lumMod val="95000"/>
                    <a:lumOff val="5000"/>
                  </a:schemeClr>
                </a:solidFill>
                <a:cs typeface="Times New Roman" pitchFamily="18" charset="0"/>
              </a:rPr>
              <a:t>&lt;html&gt;  </a:t>
            </a:r>
          </a:p>
          <a:p>
            <a:pPr>
              <a:buNone/>
            </a:pPr>
            <a:r>
              <a:rPr lang="en-US" sz="2400" dirty="0" smtClean="0">
                <a:solidFill>
                  <a:schemeClr val="tx1">
                    <a:lumMod val="95000"/>
                    <a:lumOff val="5000"/>
                  </a:schemeClr>
                </a:solidFill>
                <a:cs typeface="Times New Roman" pitchFamily="18" charset="0"/>
              </a:rPr>
              <a:t>&lt;body&gt;  </a:t>
            </a:r>
          </a:p>
          <a:p>
            <a:pPr>
              <a:buNone/>
            </a:pPr>
            <a:r>
              <a:rPr lang="en-US" sz="2400" dirty="0" smtClean="0">
                <a:solidFill>
                  <a:srgbClr val="00B050"/>
                </a:solidFill>
                <a:cs typeface="Times New Roman" pitchFamily="18" charset="0"/>
              </a:rPr>
              <a:t>&lt;!-- JSP include directive --&gt;</a:t>
            </a:r>
          </a:p>
          <a:p>
            <a:pPr>
              <a:buNone/>
            </a:pPr>
            <a:r>
              <a:rPr lang="en-US" sz="2400" dirty="0" smtClean="0">
                <a:solidFill>
                  <a:schemeClr val="tx1">
                    <a:lumMod val="95000"/>
                    <a:lumOff val="5000"/>
                  </a:schemeClr>
                </a:solidFill>
                <a:cs typeface="Times New Roman" pitchFamily="18" charset="0"/>
              </a:rPr>
              <a:t>&lt;%@</a:t>
            </a:r>
            <a:r>
              <a:rPr lang="en-US" sz="2400" b="1" dirty="0" smtClean="0">
                <a:solidFill>
                  <a:srgbClr val="FF0000"/>
                </a:solidFill>
                <a:cs typeface="Times New Roman" pitchFamily="18" charset="0"/>
              </a:rPr>
              <a:t>include</a:t>
            </a:r>
            <a:r>
              <a:rPr lang="en-US" sz="2400" dirty="0" smtClean="0">
                <a:solidFill>
                  <a:schemeClr val="tx1">
                    <a:lumMod val="95000"/>
                    <a:lumOff val="5000"/>
                  </a:schemeClr>
                </a:solidFill>
                <a:cs typeface="Times New Roman" pitchFamily="18" charset="0"/>
              </a:rPr>
              <a:t> file="welcome.html" %&gt; </a:t>
            </a:r>
          </a:p>
          <a:p>
            <a:pPr>
              <a:buNone/>
            </a:pPr>
            <a:r>
              <a:rPr lang="en-US" sz="2400" dirty="0" smtClean="0">
                <a:solidFill>
                  <a:srgbClr val="00B050"/>
                </a:solidFill>
                <a:cs typeface="Times New Roman" pitchFamily="18" charset="0"/>
              </a:rPr>
              <a:t>&lt;!-- JSP page directive --&gt;</a:t>
            </a:r>
          </a:p>
          <a:p>
            <a:pPr>
              <a:buNone/>
            </a:pPr>
            <a:r>
              <a:rPr lang="en-US" sz="2400" dirty="0" smtClean="0">
                <a:solidFill>
                  <a:schemeClr val="tx1">
                    <a:lumMod val="95000"/>
                    <a:lumOff val="5000"/>
                  </a:schemeClr>
                </a:solidFill>
                <a:cs typeface="Times New Roman" pitchFamily="18" charset="0"/>
              </a:rPr>
              <a:t> &lt;%@</a:t>
            </a:r>
            <a:r>
              <a:rPr lang="en-US" sz="2400" b="1" dirty="0" smtClean="0">
                <a:solidFill>
                  <a:srgbClr val="FF0000"/>
                </a:solidFill>
                <a:cs typeface="Times New Roman" pitchFamily="18" charset="0"/>
              </a:rPr>
              <a:t>page</a:t>
            </a:r>
            <a:r>
              <a:rPr lang="en-US" sz="2400" dirty="0" smtClean="0">
                <a:solidFill>
                  <a:schemeClr val="tx1">
                    <a:lumMod val="95000"/>
                    <a:lumOff val="5000"/>
                  </a:schemeClr>
                </a:solidFill>
                <a:cs typeface="Times New Roman" pitchFamily="18" charset="0"/>
              </a:rPr>
              <a:t> import="java.util.Date" %&gt;  </a:t>
            </a:r>
          </a:p>
          <a:p>
            <a:pPr>
              <a:buNone/>
            </a:pPr>
            <a:r>
              <a:rPr lang="en-US" sz="2400" dirty="0" smtClean="0">
                <a:latin typeface="Cambria" pitchFamily="18" charset="0"/>
                <a:cs typeface="Times New Roman" pitchFamily="18" charset="0"/>
              </a:rPr>
              <a:t>&lt;%</a:t>
            </a:r>
          </a:p>
          <a:p>
            <a:pPr>
              <a:buNone/>
            </a:pPr>
            <a:r>
              <a:rPr lang="en-US" sz="2400" dirty="0" smtClean="0">
                <a:latin typeface="Cambria" pitchFamily="18" charset="0"/>
                <a:cs typeface="Times New Roman" pitchFamily="18" charset="0"/>
              </a:rPr>
              <a:t>Date d=new Date();</a:t>
            </a:r>
          </a:p>
          <a:p>
            <a:pPr>
              <a:buNone/>
            </a:pPr>
            <a:r>
              <a:rPr lang="en-US" sz="2400" dirty="0" smtClean="0">
                <a:latin typeface="Cambria" pitchFamily="18" charset="0"/>
                <a:cs typeface="Times New Roman" pitchFamily="18" charset="0"/>
              </a:rPr>
              <a:t>out.println("Today Date is :"+d);</a:t>
            </a:r>
          </a:p>
          <a:p>
            <a:pPr>
              <a:buNone/>
            </a:pPr>
            <a:r>
              <a:rPr lang="en-US" sz="2400" dirty="0" smtClean="0">
                <a:solidFill>
                  <a:schemeClr val="tx1">
                    <a:lumMod val="95000"/>
                    <a:lumOff val="5000"/>
                  </a:schemeClr>
                </a:solidFill>
                <a:cs typeface="Times New Roman" pitchFamily="18" charset="0"/>
              </a:rPr>
              <a:t>%&gt;</a:t>
            </a:r>
          </a:p>
          <a:p>
            <a:pPr>
              <a:buNone/>
            </a:pPr>
            <a:r>
              <a:rPr lang="en-US" sz="2400" dirty="0" smtClean="0">
                <a:solidFill>
                  <a:schemeClr val="tx1">
                    <a:lumMod val="95000"/>
                    <a:lumOff val="5000"/>
                  </a:schemeClr>
                </a:solidFill>
                <a:cs typeface="Times New Roman" pitchFamily="18" charset="0"/>
              </a:rPr>
              <a:t>&lt;/body&gt;  </a:t>
            </a:r>
          </a:p>
          <a:p>
            <a:pPr>
              <a:buNone/>
            </a:pPr>
            <a:r>
              <a:rPr lang="en-US" sz="2400" dirty="0" smtClean="0">
                <a:solidFill>
                  <a:schemeClr val="tx1">
                    <a:lumMod val="95000"/>
                    <a:lumOff val="5000"/>
                  </a:schemeClr>
                </a:solidFill>
                <a:cs typeface="Times New Roman" pitchFamily="18" charset="0"/>
              </a:rPr>
              <a:t>&lt;/html&gt; </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a:bodyPr>
          <a:lstStyle/>
          <a:p>
            <a:pPr>
              <a:buNone/>
            </a:pPr>
            <a:r>
              <a:rPr lang="en-US" sz="2400" b="1" dirty="0" smtClean="0">
                <a:solidFill>
                  <a:schemeClr val="tx1">
                    <a:lumMod val="95000"/>
                    <a:lumOff val="5000"/>
                  </a:schemeClr>
                </a:solidFill>
                <a:cs typeface="Times New Roman" pitchFamily="18" charset="0"/>
              </a:rPr>
              <a:t>Example:	“welcome.html”</a:t>
            </a:r>
          </a:p>
          <a:p>
            <a:pPr>
              <a:buNone/>
            </a:pPr>
            <a:r>
              <a:rPr lang="en-US" sz="2400" dirty="0" smtClean="0">
                <a:solidFill>
                  <a:schemeClr val="tx1">
                    <a:lumMod val="95000"/>
                    <a:lumOff val="5000"/>
                  </a:schemeClr>
                </a:solidFill>
                <a:cs typeface="Times New Roman" pitchFamily="18" charset="0"/>
              </a:rPr>
              <a:t>&lt;html&gt;</a:t>
            </a:r>
          </a:p>
          <a:p>
            <a:pPr>
              <a:buNone/>
            </a:pPr>
            <a:r>
              <a:rPr lang="en-US" sz="2400" dirty="0" smtClean="0">
                <a:solidFill>
                  <a:schemeClr val="tx1">
                    <a:lumMod val="95000"/>
                    <a:lumOff val="5000"/>
                  </a:schemeClr>
                </a:solidFill>
                <a:cs typeface="Times New Roman" pitchFamily="18" charset="0"/>
              </a:rPr>
              <a:t>&lt;head&gt;</a:t>
            </a:r>
          </a:p>
          <a:p>
            <a:pPr>
              <a:buNone/>
            </a:pPr>
            <a:r>
              <a:rPr lang="en-US" sz="2400" dirty="0" smtClean="0">
                <a:solidFill>
                  <a:schemeClr val="tx1">
                    <a:lumMod val="95000"/>
                    <a:lumOff val="5000"/>
                  </a:schemeClr>
                </a:solidFill>
                <a:cs typeface="Times New Roman" pitchFamily="18" charset="0"/>
              </a:rPr>
              <a:t>&lt;title&gt;</a:t>
            </a:r>
            <a:r>
              <a:rPr lang="en-US" sz="2400" dirty="0" err="1" smtClean="0">
                <a:solidFill>
                  <a:schemeClr val="tx1">
                    <a:lumMod val="95000"/>
                    <a:lumOff val="5000"/>
                  </a:schemeClr>
                </a:solidFill>
                <a:cs typeface="Times New Roman" pitchFamily="18" charset="0"/>
              </a:rPr>
              <a:t>welocme</a:t>
            </a:r>
            <a:r>
              <a:rPr lang="en-US" sz="2400" dirty="0" smtClean="0">
                <a:solidFill>
                  <a:schemeClr val="tx1">
                    <a:lumMod val="95000"/>
                    <a:lumOff val="5000"/>
                  </a:schemeClr>
                </a:solidFill>
                <a:cs typeface="Times New Roman" pitchFamily="18" charset="0"/>
              </a:rPr>
              <a:t>&lt;/title&gt;</a:t>
            </a:r>
          </a:p>
          <a:p>
            <a:pPr>
              <a:buNone/>
            </a:pPr>
            <a:r>
              <a:rPr lang="en-US" sz="2400" dirty="0" smtClean="0">
                <a:solidFill>
                  <a:schemeClr val="tx1">
                    <a:lumMod val="95000"/>
                    <a:lumOff val="5000"/>
                  </a:schemeClr>
                </a:solidFill>
                <a:cs typeface="Times New Roman" pitchFamily="18" charset="0"/>
              </a:rPr>
              <a:t>&lt;/head&gt;</a:t>
            </a:r>
          </a:p>
          <a:p>
            <a:pPr>
              <a:buNone/>
            </a:pPr>
            <a:r>
              <a:rPr lang="en-US" sz="2400" dirty="0" smtClean="0">
                <a:solidFill>
                  <a:schemeClr val="tx1">
                    <a:lumMod val="95000"/>
                    <a:lumOff val="5000"/>
                  </a:schemeClr>
                </a:solidFill>
                <a:cs typeface="Times New Roman" pitchFamily="18" charset="0"/>
              </a:rPr>
              <a:t>&lt;body&gt;</a:t>
            </a:r>
          </a:p>
          <a:p>
            <a:pPr>
              <a:buNone/>
            </a:pPr>
            <a:r>
              <a:rPr lang="en-US" sz="2400" dirty="0" smtClean="0">
                <a:solidFill>
                  <a:schemeClr val="tx1">
                    <a:lumMod val="95000"/>
                    <a:lumOff val="5000"/>
                  </a:schemeClr>
                </a:solidFill>
                <a:cs typeface="Times New Roman" pitchFamily="18" charset="0"/>
              </a:rPr>
              <a:t>&lt;h1&gt; Welcome to JSP&lt;/h1&gt;</a:t>
            </a:r>
          </a:p>
          <a:p>
            <a:pPr>
              <a:buNone/>
            </a:pPr>
            <a:r>
              <a:rPr lang="en-US" sz="2400" dirty="0" smtClean="0">
                <a:solidFill>
                  <a:schemeClr val="tx1">
                    <a:lumMod val="95000"/>
                    <a:lumOff val="5000"/>
                  </a:schemeClr>
                </a:solidFill>
                <a:cs typeface="Times New Roman" pitchFamily="18" charset="0"/>
              </a:rPr>
              <a:t>&lt;/body&gt;</a:t>
            </a:r>
          </a:p>
          <a:p>
            <a:pPr>
              <a:buNone/>
            </a:pPr>
            <a:r>
              <a:rPr lang="en-US" sz="2400" dirty="0" smtClean="0">
                <a:solidFill>
                  <a:schemeClr val="tx1">
                    <a:lumMod val="95000"/>
                    <a:lumOff val="5000"/>
                  </a:schemeClr>
                </a:solidFill>
                <a:cs typeface="Times New Roman" pitchFamily="18" charset="0"/>
              </a:rPr>
              <a:t>&lt;/html&gt;</a:t>
            </a:r>
          </a:p>
          <a:p>
            <a:pPr>
              <a:buNone/>
            </a:pPr>
            <a:endParaRPr lang="en-US" sz="2400" dirty="0" smtClean="0">
              <a:solidFill>
                <a:schemeClr val="tx1">
                  <a:lumMod val="95000"/>
                  <a:lumOff val="5000"/>
                </a:schemeClr>
              </a:solidFill>
              <a:cs typeface="Times New Roman" pitchFamily="18" charset="0"/>
            </a:endParaRPr>
          </a:p>
          <a:p>
            <a:pPr>
              <a:buNone/>
            </a:pPr>
            <a:r>
              <a:rPr lang="en-US" sz="2400" b="1" dirty="0" smtClean="0">
                <a:solidFill>
                  <a:srgbClr val="FF0000"/>
                </a:solidFill>
                <a:cs typeface="Times New Roman" pitchFamily="18" charset="0"/>
              </a:rPr>
              <a:t>Output:</a:t>
            </a:r>
          </a:p>
        </p:txBody>
      </p:sp>
      <p:pic>
        <p:nvPicPr>
          <p:cNvPr id="1026" name="Picture 2"/>
          <p:cNvPicPr>
            <a:picLocks noChangeAspect="1" noChangeArrowheads="1"/>
          </p:cNvPicPr>
          <p:nvPr/>
        </p:nvPicPr>
        <p:blipFill>
          <a:blip r:embed="rId2"/>
          <a:srcRect/>
          <a:stretch>
            <a:fillRect/>
          </a:stretch>
        </p:blipFill>
        <p:spPr bwMode="auto">
          <a:xfrm>
            <a:off x="2071670" y="3786190"/>
            <a:ext cx="7072330" cy="307181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nodeType="clickEffect">
                                  <p:stCondLst>
                                    <p:cond delay="0"/>
                                  </p:stCondLst>
                                  <p:childTnLst>
                                    <p:set>
                                      <p:cBhvr>
                                        <p:cTn id="6" dur="1" fill="hold">
                                          <p:stCondLst>
                                            <p:cond delay="0"/>
                                          </p:stCondLst>
                                        </p:cTn>
                                        <p:tgtEl>
                                          <p:spTgt spid="3">
                                            <p:txEl>
                                              <p:pRg st="10" end="10"/>
                                            </p:txEl>
                                          </p:spTgt>
                                        </p:tgtEl>
                                        <p:attrNameLst>
                                          <p:attrName>style.visibility</p:attrName>
                                        </p:attrNameLst>
                                      </p:cBhvr>
                                      <p:to>
                                        <p:strVal val="visible"/>
                                      </p:to>
                                    </p:set>
                                    <p:animEffect transition="in" filter="fade">
                                      <p:cBhvr>
                                        <p:cTn id="7" dur="1000"/>
                                        <p:tgtEl>
                                          <p:spTgt spid="3">
                                            <p:txEl>
                                              <p:pRg st="10" end="10"/>
                                            </p:txEl>
                                          </p:spTgt>
                                        </p:tgtEl>
                                      </p:cBhvr>
                                    </p:animEffect>
                                    <p:anim calcmode="lin" valueType="num">
                                      <p:cBhvr>
                                        <p:cTn id="8" dur="1000" fill="hold"/>
                                        <p:tgtEl>
                                          <p:spTgt spid="3">
                                            <p:txEl>
                                              <p:pRg st="10" end="10"/>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10" end="1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nodeType="clickEffect">
                                  <p:stCondLst>
                                    <p:cond delay="0"/>
                                  </p:stCondLst>
                                  <p:childTnLst>
                                    <p:set>
                                      <p:cBhvr>
                                        <p:cTn id="13" dur="1" fill="hold">
                                          <p:stCondLst>
                                            <p:cond delay="0"/>
                                          </p:stCondLst>
                                        </p:cTn>
                                        <p:tgtEl>
                                          <p:spTgt spid="1026"/>
                                        </p:tgtEl>
                                        <p:attrNameLst>
                                          <p:attrName>style.visibility</p:attrName>
                                        </p:attrNameLst>
                                      </p:cBhvr>
                                      <p:to>
                                        <p:strVal val="visible"/>
                                      </p:to>
                                    </p:set>
                                    <p:animEffect transition="in" filter="wipe(down)">
                                      <p:cBhvr>
                                        <p:cTn id="14" dur="580">
                                          <p:stCondLst>
                                            <p:cond delay="0"/>
                                          </p:stCondLst>
                                        </p:cTn>
                                        <p:tgtEl>
                                          <p:spTgt spid="1026"/>
                                        </p:tgtEl>
                                      </p:cBhvr>
                                    </p:animEffect>
                                    <p:anim calcmode="lin" valueType="num">
                                      <p:cBhvr>
                                        <p:cTn id="15"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20" dur="26">
                                          <p:stCondLst>
                                            <p:cond delay="650"/>
                                          </p:stCondLst>
                                        </p:cTn>
                                        <p:tgtEl>
                                          <p:spTgt spid="1026"/>
                                        </p:tgtEl>
                                      </p:cBhvr>
                                      <p:to x="100000" y="60000"/>
                                    </p:animScale>
                                    <p:animScale>
                                      <p:cBhvr>
                                        <p:cTn id="21" dur="166" decel="50000">
                                          <p:stCondLst>
                                            <p:cond delay="676"/>
                                          </p:stCondLst>
                                        </p:cTn>
                                        <p:tgtEl>
                                          <p:spTgt spid="1026"/>
                                        </p:tgtEl>
                                      </p:cBhvr>
                                      <p:to x="100000" y="100000"/>
                                    </p:animScale>
                                    <p:animScale>
                                      <p:cBhvr>
                                        <p:cTn id="22" dur="26">
                                          <p:stCondLst>
                                            <p:cond delay="1312"/>
                                          </p:stCondLst>
                                        </p:cTn>
                                        <p:tgtEl>
                                          <p:spTgt spid="1026"/>
                                        </p:tgtEl>
                                      </p:cBhvr>
                                      <p:to x="100000" y="80000"/>
                                    </p:animScale>
                                    <p:animScale>
                                      <p:cBhvr>
                                        <p:cTn id="23" dur="166" decel="50000">
                                          <p:stCondLst>
                                            <p:cond delay="1338"/>
                                          </p:stCondLst>
                                        </p:cTn>
                                        <p:tgtEl>
                                          <p:spTgt spid="1026"/>
                                        </p:tgtEl>
                                      </p:cBhvr>
                                      <p:to x="100000" y="100000"/>
                                    </p:animScale>
                                    <p:animScale>
                                      <p:cBhvr>
                                        <p:cTn id="24" dur="26">
                                          <p:stCondLst>
                                            <p:cond delay="1642"/>
                                          </p:stCondLst>
                                        </p:cTn>
                                        <p:tgtEl>
                                          <p:spTgt spid="1026"/>
                                        </p:tgtEl>
                                      </p:cBhvr>
                                      <p:to x="100000" y="90000"/>
                                    </p:animScale>
                                    <p:animScale>
                                      <p:cBhvr>
                                        <p:cTn id="25" dur="166" decel="50000">
                                          <p:stCondLst>
                                            <p:cond delay="1668"/>
                                          </p:stCondLst>
                                        </p:cTn>
                                        <p:tgtEl>
                                          <p:spTgt spid="1026"/>
                                        </p:tgtEl>
                                      </p:cBhvr>
                                      <p:to x="100000" y="100000"/>
                                    </p:animScale>
                                    <p:animScale>
                                      <p:cBhvr>
                                        <p:cTn id="26" dur="26">
                                          <p:stCondLst>
                                            <p:cond delay="1808"/>
                                          </p:stCondLst>
                                        </p:cTn>
                                        <p:tgtEl>
                                          <p:spTgt spid="1026"/>
                                        </p:tgtEl>
                                      </p:cBhvr>
                                      <p:to x="100000" y="95000"/>
                                    </p:animScale>
                                    <p:animScale>
                                      <p:cBhvr>
                                        <p:cTn id="27"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a:bodyPr>
          <a:lstStyle/>
          <a:p>
            <a:pPr algn="ctr">
              <a:buNone/>
            </a:pPr>
            <a:r>
              <a:rPr lang="en-US" b="1" dirty="0" smtClean="0">
                <a:solidFill>
                  <a:srgbClr val="FF0000"/>
                </a:solidFill>
                <a:cs typeface="Times New Roman" pitchFamily="18" charset="0"/>
              </a:rPr>
              <a:t>Scripting</a:t>
            </a:r>
            <a:r>
              <a:rPr lang="en-US" b="1" dirty="0" smtClean="0">
                <a:solidFill>
                  <a:schemeClr val="tx1">
                    <a:lumMod val="95000"/>
                    <a:lumOff val="5000"/>
                  </a:schemeClr>
                </a:solidFill>
                <a:cs typeface="Times New Roman" pitchFamily="18" charset="0"/>
              </a:rPr>
              <a:t> Elements</a:t>
            </a:r>
          </a:p>
          <a:p>
            <a:r>
              <a:rPr lang="en-US" sz="2600" dirty="0" smtClean="0">
                <a:solidFill>
                  <a:schemeClr val="tx1">
                    <a:lumMod val="95000"/>
                    <a:lumOff val="5000"/>
                  </a:schemeClr>
                </a:solidFill>
                <a:cs typeface="Times New Roman" pitchFamily="18" charset="0"/>
              </a:rPr>
              <a:t>The scripting elements provides the ability to insert java code inside the jsp. </a:t>
            </a:r>
          </a:p>
          <a:p>
            <a:r>
              <a:rPr lang="en-US" sz="2600" dirty="0" smtClean="0"/>
              <a:t>JSP Scripting element are written inside </a:t>
            </a:r>
            <a:r>
              <a:rPr lang="en-US" sz="2600" b="1" dirty="0" smtClean="0">
                <a:solidFill>
                  <a:srgbClr val="FF0000"/>
                </a:solidFill>
              </a:rPr>
              <a:t>&lt;% %&gt;</a:t>
            </a:r>
            <a:r>
              <a:rPr lang="en-US" sz="2600" dirty="0" smtClean="0"/>
              <a:t> tags. These code inside </a:t>
            </a:r>
            <a:r>
              <a:rPr lang="en-US" sz="2600" b="1" dirty="0" smtClean="0">
                <a:solidFill>
                  <a:srgbClr val="FF0000"/>
                </a:solidFill>
              </a:rPr>
              <a:t>&lt;% %&gt;</a:t>
            </a:r>
            <a:r>
              <a:rPr lang="en-US" sz="2600" dirty="0" smtClean="0"/>
              <a:t> tags are processed by the JSP engine during translation of the JSP page. </a:t>
            </a:r>
          </a:p>
          <a:p>
            <a:r>
              <a:rPr lang="en-US" sz="2600" dirty="0" smtClean="0"/>
              <a:t>Any other text in the JSP page is considered as HTML code or plain text.</a:t>
            </a:r>
          </a:p>
          <a:p>
            <a:r>
              <a:rPr lang="en-US" sz="2600" dirty="0" smtClean="0"/>
              <a:t>There are five different types of scripting elements</a:t>
            </a:r>
            <a:r>
              <a:rPr lang="en-US" sz="2600" b="1" dirty="0" smtClean="0"/>
              <a:t>			</a:t>
            </a:r>
            <a:endParaRPr lang="en-US" sz="2600" dirty="0" smtClean="0">
              <a:solidFill>
                <a:schemeClr val="tx1">
                  <a:lumMod val="95000"/>
                  <a:lumOff val="5000"/>
                </a:schemeClr>
              </a:solidFill>
              <a:cs typeface="Times New Roman" pitchFamily="18" charset="0"/>
            </a:endParaRPr>
          </a:p>
        </p:txBody>
      </p:sp>
      <p:graphicFrame>
        <p:nvGraphicFramePr>
          <p:cNvPr id="4" name="Table 3"/>
          <p:cNvGraphicFramePr>
            <a:graphicFrameLocks noGrp="1"/>
          </p:cNvGraphicFramePr>
          <p:nvPr/>
        </p:nvGraphicFramePr>
        <p:xfrm>
          <a:off x="1000100" y="4286257"/>
          <a:ext cx="6357982" cy="2485910"/>
        </p:xfrm>
        <a:graphic>
          <a:graphicData uri="http://schemas.openxmlformats.org/drawingml/2006/table">
            <a:tbl>
              <a:tblPr firstRow="1" bandRow="1">
                <a:tableStyleId>{5C22544A-7EE6-4342-B048-85BDC9FD1C3A}</a:tableStyleId>
              </a:tblPr>
              <a:tblGrid>
                <a:gridCol w="3178991"/>
                <a:gridCol w="3178991"/>
              </a:tblGrid>
              <a:tr h="400183">
                <a:tc>
                  <a:txBody>
                    <a:bodyPr/>
                    <a:lstStyle/>
                    <a:p>
                      <a:pPr algn="ctr"/>
                      <a:r>
                        <a:rPr lang="en-US" sz="2400" b="1" dirty="0" smtClean="0"/>
                        <a:t>Scripting Element</a:t>
                      </a:r>
                      <a:endParaRPr lang="en-US" sz="2400" b="1" dirty="0"/>
                    </a:p>
                  </a:txBody>
                  <a:tcPr/>
                </a:tc>
                <a:tc>
                  <a:txBody>
                    <a:bodyPr/>
                    <a:lstStyle/>
                    <a:p>
                      <a:pPr algn="ctr"/>
                      <a:r>
                        <a:rPr lang="en-US" sz="2400" dirty="0" smtClean="0"/>
                        <a:t>Example</a:t>
                      </a:r>
                      <a:endParaRPr lang="en-US" sz="2400" dirty="0"/>
                    </a:p>
                  </a:txBody>
                  <a:tcPr/>
                </a:tc>
              </a:tr>
              <a:tr h="405742">
                <a:tc>
                  <a:txBody>
                    <a:bodyPr/>
                    <a:lstStyle/>
                    <a:p>
                      <a:r>
                        <a:rPr lang="en-US" sz="2000" b="1" dirty="0" smtClean="0"/>
                        <a:t>Comment</a:t>
                      </a:r>
                      <a:endParaRPr lang="en-US" sz="2000" dirty="0"/>
                    </a:p>
                  </a:txBody>
                  <a:tcPr/>
                </a:tc>
                <a:tc>
                  <a:txBody>
                    <a:bodyPr/>
                    <a:lstStyle/>
                    <a:p>
                      <a:r>
                        <a:rPr lang="en-US" sz="2000" dirty="0" smtClean="0"/>
                        <a:t>&lt;%-- comment --%&gt;</a:t>
                      </a:r>
                      <a:endParaRPr lang="en-US" sz="2000" dirty="0"/>
                    </a:p>
                  </a:txBody>
                  <a:tcPr/>
                </a:tc>
              </a:tr>
              <a:tr h="405742">
                <a:tc>
                  <a:txBody>
                    <a:bodyPr/>
                    <a:lstStyle/>
                    <a:p>
                      <a:r>
                        <a:rPr lang="en-US" sz="2000" b="1" dirty="0" smtClean="0"/>
                        <a:t>Directive</a:t>
                      </a:r>
                      <a:endParaRPr lang="en-US" sz="2000" dirty="0"/>
                    </a:p>
                  </a:txBody>
                  <a:tcPr/>
                </a:tc>
                <a:tc>
                  <a:txBody>
                    <a:bodyPr/>
                    <a:lstStyle/>
                    <a:p>
                      <a:r>
                        <a:rPr lang="en-US" sz="2000" dirty="0" smtClean="0"/>
                        <a:t>&lt;%@ directive %&gt;</a:t>
                      </a:r>
                      <a:endParaRPr lang="en-US" sz="2000" dirty="0"/>
                    </a:p>
                  </a:txBody>
                  <a:tcPr/>
                </a:tc>
              </a:tr>
              <a:tr h="405742">
                <a:tc>
                  <a:txBody>
                    <a:bodyPr/>
                    <a:lstStyle/>
                    <a:p>
                      <a:r>
                        <a:rPr lang="en-US" sz="2000" b="1" dirty="0" smtClean="0"/>
                        <a:t>Declaration</a:t>
                      </a:r>
                      <a:endParaRPr lang="en-US" sz="2000" dirty="0"/>
                    </a:p>
                  </a:txBody>
                  <a:tcPr/>
                </a:tc>
                <a:tc>
                  <a:txBody>
                    <a:bodyPr/>
                    <a:lstStyle/>
                    <a:p>
                      <a:r>
                        <a:rPr lang="en-US" sz="2000" dirty="0" smtClean="0"/>
                        <a:t>&lt;%! declarations %&gt;</a:t>
                      </a:r>
                      <a:endParaRPr lang="en-US" sz="2000" dirty="0"/>
                    </a:p>
                  </a:txBody>
                  <a:tcPr/>
                </a:tc>
              </a:tr>
              <a:tr h="405742">
                <a:tc>
                  <a:txBody>
                    <a:bodyPr/>
                    <a:lstStyle/>
                    <a:p>
                      <a:r>
                        <a:rPr lang="en-US" sz="2000" b="1" dirty="0" smtClean="0"/>
                        <a:t>Expression</a:t>
                      </a:r>
                      <a:endParaRPr lang="en-US" sz="2000" dirty="0"/>
                    </a:p>
                  </a:txBody>
                  <a:tcPr/>
                </a:tc>
                <a:tc>
                  <a:txBody>
                    <a:bodyPr/>
                    <a:lstStyle/>
                    <a:p>
                      <a:r>
                        <a:rPr lang="en-US" sz="2000" dirty="0" smtClean="0"/>
                        <a:t>&lt;%= expression %&gt;</a:t>
                      </a:r>
                      <a:endParaRPr lang="en-US" sz="2000" dirty="0"/>
                    </a:p>
                  </a:txBody>
                  <a:tcPr/>
                </a:tc>
              </a:tr>
              <a:tr h="405742">
                <a:tc>
                  <a:txBody>
                    <a:bodyPr/>
                    <a:lstStyle/>
                    <a:p>
                      <a:r>
                        <a:rPr lang="en-US" sz="2000" b="1" dirty="0" smtClean="0"/>
                        <a:t>Scriptlet</a:t>
                      </a:r>
                      <a:endParaRPr lang="en-US" sz="2000" dirty="0"/>
                    </a:p>
                  </a:txBody>
                  <a:tcPr/>
                </a:tc>
                <a:tc>
                  <a:txBody>
                    <a:bodyPr/>
                    <a:lstStyle/>
                    <a:p>
                      <a:r>
                        <a:rPr lang="en-US" sz="2000" dirty="0" smtClean="0"/>
                        <a:t>&lt;% </a:t>
                      </a:r>
                      <a:r>
                        <a:rPr lang="en-US" sz="2000" dirty="0" err="1" smtClean="0"/>
                        <a:t>scriplets</a:t>
                      </a:r>
                      <a:r>
                        <a:rPr lang="en-US" sz="2000" dirty="0" smtClean="0"/>
                        <a:t> %&gt;</a:t>
                      </a:r>
                      <a:endParaRPr lang="en-US" sz="2000" dirty="0"/>
                    </a:p>
                  </a:txBody>
                  <a:tcP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lnSpcReduction="10000"/>
          </a:bodyPr>
          <a:lstStyle/>
          <a:p>
            <a:pPr algn="ctr">
              <a:buNone/>
            </a:pPr>
            <a:r>
              <a:rPr lang="en-US" b="1" dirty="0" smtClean="0">
                <a:solidFill>
                  <a:srgbClr val="FF0000"/>
                </a:solidFill>
                <a:cs typeface="Times New Roman" pitchFamily="18" charset="0"/>
              </a:rPr>
              <a:t>Scripting</a:t>
            </a:r>
            <a:r>
              <a:rPr lang="en-US" b="1" dirty="0" smtClean="0">
                <a:solidFill>
                  <a:schemeClr val="tx1">
                    <a:lumMod val="95000"/>
                    <a:lumOff val="5000"/>
                  </a:schemeClr>
                </a:solidFill>
                <a:cs typeface="Times New Roman" pitchFamily="18" charset="0"/>
              </a:rPr>
              <a:t> Elements</a:t>
            </a:r>
          </a:p>
          <a:p>
            <a:pPr>
              <a:buNone/>
            </a:pPr>
            <a:r>
              <a:rPr lang="en-US" sz="2600" b="1" dirty="0" smtClean="0">
                <a:solidFill>
                  <a:srgbClr val="FF0000"/>
                </a:solidFill>
              </a:rPr>
              <a:t>Comment</a:t>
            </a:r>
            <a:r>
              <a:rPr lang="en-US" sz="2600" b="1" dirty="0" smtClean="0"/>
              <a:t>:</a:t>
            </a:r>
          </a:p>
          <a:p>
            <a:pPr fontAlgn="base"/>
            <a:r>
              <a:rPr lang="en-US" sz="2400" dirty="0" smtClean="0"/>
              <a:t>JSP comments are used to provide descriptive information or  hide code from JSP container.</a:t>
            </a:r>
          </a:p>
          <a:p>
            <a:pPr fontAlgn="base"/>
            <a:r>
              <a:rPr lang="en-US" sz="2400" dirty="0" smtClean="0"/>
              <a:t>The syntax of  JSP Comment :</a:t>
            </a:r>
          </a:p>
          <a:p>
            <a:pPr>
              <a:buNone/>
            </a:pPr>
            <a:r>
              <a:rPr lang="en-US" sz="2400" dirty="0" smtClean="0"/>
              <a:t>		</a:t>
            </a:r>
            <a:r>
              <a:rPr lang="en-US" sz="2400" b="1" dirty="0" smtClean="0">
                <a:solidFill>
                  <a:srgbClr val="FF0000"/>
                </a:solidFill>
              </a:rPr>
              <a:t>&lt;%--</a:t>
            </a:r>
            <a:r>
              <a:rPr lang="en-US" sz="2400" dirty="0" smtClean="0"/>
              <a:t> comment  </a:t>
            </a:r>
            <a:r>
              <a:rPr lang="en-US" sz="2400" b="1" dirty="0" smtClean="0">
                <a:solidFill>
                  <a:srgbClr val="FF0000"/>
                </a:solidFill>
              </a:rPr>
              <a:t>--%&gt;</a:t>
            </a:r>
          </a:p>
          <a:p>
            <a:pPr>
              <a:buNone/>
            </a:pPr>
            <a:r>
              <a:rPr lang="en-US" sz="2400" b="1" dirty="0" smtClean="0"/>
              <a:t>Example:</a:t>
            </a:r>
          </a:p>
          <a:p>
            <a:pPr>
              <a:buNone/>
            </a:pPr>
            <a:r>
              <a:rPr lang="en-US" sz="2400" dirty="0" smtClean="0"/>
              <a:t>		&lt;%-- this is comment line --%&gt;</a:t>
            </a:r>
          </a:p>
          <a:p>
            <a:pPr>
              <a:buNone/>
            </a:pPr>
            <a:r>
              <a:rPr lang="en-US" sz="2600" b="1" dirty="0" smtClean="0">
                <a:solidFill>
                  <a:srgbClr val="FF0000"/>
                </a:solidFill>
              </a:rPr>
              <a:t>Declaration</a:t>
            </a:r>
            <a:r>
              <a:rPr lang="en-US" sz="2600" b="1" dirty="0" smtClean="0"/>
              <a:t>:</a:t>
            </a:r>
          </a:p>
          <a:p>
            <a:pPr fontAlgn="base"/>
            <a:r>
              <a:rPr lang="en-US" sz="2400" dirty="0" smtClean="0"/>
              <a:t>JSP declarations  are used to define variables or methods.</a:t>
            </a:r>
          </a:p>
          <a:p>
            <a:pPr fontAlgn="base"/>
            <a:r>
              <a:rPr lang="en-US" sz="2400" dirty="0" smtClean="0"/>
              <a:t>The syntax of  JSP Declaration :</a:t>
            </a:r>
          </a:p>
          <a:p>
            <a:pPr>
              <a:buNone/>
            </a:pPr>
            <a:r>
              <a:rPr lang="en-US" sz="2400" dirty="0" smtClean="0"/>
              <a:t>		</a:t>
            </a:r>
            <a:r>
              <a:rPr lang="en-US" sz="2400" b="1" dirty="0" smtClean="0">
                <a:solidFill>
                  <a:srgbClr val="FF0000"/>
                </a:solidFill>
              </a:rPr>
              <a:t>&lt;%!</a:t>
            </a:r>
            <a:r>
              <a:rPr lang="en-US" sz="2400" dirty="0" smtClean="0"/>
              <a:t> Declaration of variable or method  </a:t>
            </a:r>
            <a:r>
              <a:rPr lang="en-US" sz="2400" b="1" dirty="0" smtClean="0">
                <a:solidFill>
                  <a:srgbClr val="FF0000"/>
                </a:solidFill>
              </a:rPr>
              <a:t>%&gt;</a:t>
            </a:r>
          </a:p>
          <a:p>
            <a:pPr>
              <a:buNone/>
            </a:pPr>
            <a:r>
              <a:rPr lang="en-US" sz="2400" b="1" dirty="0" smtClean="0"/>
              <a:t>Example:    	</a:t>
            </a:r>
            <a:r>
              <a:rPr lang="en-US" sz="2400" dirty="0" smtClean="0"/>
              <a:t>&lt;%!  </a:t>
            </a:r>
          </a:p>
          <a:p>
            <a:pPr>
              <a:buNone/>
            </a:pPr>
            <a:r>
              <a:rPr lang="en-US" sz="2400" dirty="0" smtClean="0"/>
              <a:t>				</a:t>
            </a:r>
            <a:r>
              <a:rPr lang="en-US" sz="2400" dirty="0" err="1" smtClean="0"/>
              <a:t>int</a:t>
            </a:r>
            <a:r>
              <a:rPr lang="en-US" sz="2400" dirty="0" smtClean="0"/>
              <a:t> a=10;</a:t>
            </a:r>
          </a:p>
          <a:p>
            <a:pPr>
              <a:buNone/>
            </a:pPr>
            <a:r>
              <a:rPr lang="en-US" sz="2400" dirty="0" smtClean="0"/>
              <a:t>			%&gt;</a:t>
            </a:r>
            <a:endParaRPr lang="en-US" sz="2400" b="1" dirty="0" smtClean="0">
              <a:solidFill>
                <a:schemeClr val="tx1">
                  <a:lumMod val="95000"/>
                  <a:lumOff val="5000"/>
                </a:schemeClr>
              </a:solidFill>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0"/>
            <a:ext cx="8839200" cy="6715148"/>
          </a:xfrm>
        </p:spPr>
        <p:txBody>
          <a:bodyPr>
            <a:normAutofit fontScale="92500" lnSpcReduction="20000"/>
          </a:bodyPr>
          <a:lstStyle/>
          <a:p>
            <a:pPr algn="ctr">
              <a:buNone/>
            </a:pPr>
            <a:r>
              <a:rPr lang="en-US" b="1" dirty="0" smtClean="0">
                <a:solidFill>
                  <a:srgbClr val="FF0000"/>
                </a:solidFill>
                <a:cs typeface="Times New Roman" pitchFamily="18" charset="0"/>
              </a:rPr>
              <a:t>Scripting</a:t>
            </a:r>
            <a:r>
              <a:rPr lang="en-US" b="1" dirty="0" smtClean="0">
                <a:solidFill>
                  <a:schemeClr val="tx1">
                    <a:lumMod val="95000"/>
                    <a:lumOff val="5000"/>
                  </a:schemeClr>
                </a:solidFill>
                <a:cs typeface="Times New Roman" pitchFamily="18" charset="0"/>
              </a:rPr>
              <a:t> Elements</a:t>
            </a:r>
          </a:p>
          <a:p>
            <a:pPr>
              <a:buNone/>
            </a:pPr>
            <a:r>
              <a:rPr lang="en-US" sz="2800" b="1" dirty="0" smtClean="0">
                <a:solidFill>
                  <a:srgbClr val="FF0000"/>
                </a:solidFill>
              </a:rPr>
              <a:t>Expression</a:t>
            </a:r>
            <a:r>
              <a:rPr lang="en-US" sz="2800" b="1" dirty="0" smtClean="0"/>
              <a:t>:</a:t>
            </a:r>
          </a:p>
          <a:p>
            <a:pPr algn="just" fontAlgn="base"/>
            <a:r>
              <a:rPr lang="en-US" sz="2600" dirty="0" smtClean="0"/>
              <a:t>The code placed within </a:t>
            </a:r>
            <a:r>
              <a:rPr lang="en-US" sz="2600" b="1" dirty="0" smtClean="0"/>
              <a:t>expression tag</a:t>
            </a:r>
            <a:r>
              <a:rPr lang="en-US" sz="2600" dirty="0" smtClean="0"/>
              <a:t> is written to the output stream of the response. So you need not write out.println() to write data. It is mainly used to print the values of variable or method.</a:t>
            </a:r>
          </a:p>
          <a:p>
            <a:pPr fontAlgn="base"/>
            <a:r>
              <a:rPr lang="en-US" sz="2600" dirty="0" smtClean="0"/>
              <a:t>The syntax of  JSP Expression:</a:t>
            </a:r>
          </a:p>
          <a:p>
            <a:pPr>
              <a:buNone/>
            </a:pPr>
            <a:r>
              <a:rPr lang="en-US" sz="2600" dirty="0" smtClean="0"/>
              <a:t>		</a:t>
            </a:r>
            <a:r>
              <a:rPr lang="en-US" sz="2600" b="1" dirty="0" smtClean="0">
                <a:solidFill>
                  <a:srgbClr val="FF0000"/>
                </a:solidFill>
              </a:rPr>
              <a:t>&lt;%=</a:t>
            </a:r>
            <a:r>
              <a:rPr lang="en-US" sz="2600" dirty="0" smtClean="0"/>
              <a:t> Expression  </a:t>
            </a:r>
            <a:r>
              <a:rPr lang="en-US" sz="2600" b="1" dirty="0" smtClean="0">
                <a:solidFill>
                  <a:srgbClr val="FF0000"/>
                </a:solidFill>
              </a:rPr>
              <a:t>%&gt;</a:t>
            </a:r>
          </a:p>
          <a:p>
            <a:pPr>
              <a:buNone/>
            </a:pPr>
            <a:r>
              <a:rPr lang="en-US" sz="2600" b="1" dirty="0" smtClean="0"/>
              <a:t>Example:</a:t>
            </a:r>
          </a:p>
          <a:p>
            <a:pPr>
              <a:buNone/>
            </a:pPr>
            <a:r>
              <a:rPr lang="en-US" sz="2600" dirty="0" smtClean="0"/>
              <a:t>		&lt;%= (2*5) %&gt;</a:t>
            </a:r>
          </a:p>
          <a:p>
            <a:pPr>
              <a:buNone/>
            </a:pPr>
            <a:endParaRPr lang="en-US" sz="2600" dirty="0" smtClean="0"/>
          </a:p>
          <a:p>
            <a:pPr>
              <a:buNone/>
            </a:pPr>
            <a:r>
              <a:rPr lang="en-US" sz="2800" b="1" dirty="0" smtClean="0">
                <a:solidFill>
                  <a:srgbClr val="FF0000"/>
                </a:solidFill>
              </a:rPr>
              <a:t>Scriptlet</a:t>
            </a:r>
            <a:r>
              <a:rPr lang="en-US" sz="2800" b="1" dirty="0" smtClean="0"/>
              <a:t>:</a:t>
            </a:r>
          </a:p>
          <a:p>
            <a:pPr fontAlgn="base"/>
            <a:r>
              <a:rPr lang="en-US" sz="2600" dirty="0" smtClean="0"/>
              <a:t>Scriptlet Tag allows you to write java code inside JSP page.</a:t>
            </a:r>
          </a:p>
          <a:p>
            <a:pPr fontAlgn="base"/>
            <a:r>
              <a:rPr lang="en-US" sz="2600" dirty="0" smtClean="0"/>
              <a:t>The syntax of  JSP Scriptlet :</a:t>
            </a:r>
          </a:p>
          <a:p>
            <a:pPr>
              <a:buNone/>
            </a:pPr>
            <a:r>
              <a:rPr lang="en-US" sz="2600" dirty="0" smtClean="0"/>
              <a:t>		</a:t>
            </a:r>
            <a:r>
              <a:rPr lang="en-US" sz="2600" b="1" dirty="0" smtClean="0">
                <a:solidFill>
                  <a:srgbClr val="FF0000"/>
                </a:solidFill>
              </a:rPr>
              <a:t>&lt;%</a:t>
            </a:r>
            <a:r>
              <a:rPr lang="en-US" sz="2600" dirty="0" smtClean="0"/>
              <a:t> Java Code  </a:t>
            </a:r>
            <a:r>
              <a:rPr lang="en-US" sz="2600" b="1" dirty="0" smtClean="0">
                <a:solidFill>
                  <a:srgbClr val="FF0000"/>
                </a:solidFill>
              </a:rPr>
              <a:t>%&gt;</a:t>
            </a:r>
          </a:p>
          <a:p>
            <a:pPr>
              <a:buNone/>
            </a:pPr>
            <a:r>
              <a:rPr lang="en-US" sz="2600" b="1" dirty="0" smtClean="0"/>
              <a:t>Example:    	</a:t>
            </a:r>
            <a:r>
              <a:rPr lang="en-US" sz="2600" dirty="0" smtClean="0"/>
              <a:t>&lt;%  </a:t>
            </a:r>
          </a:p>
          <a:p>
            <a:pPr>
              <a:buNone/>
            </a:pPr>
            <a:r>
              <a:rPr lang="en-US" sz="2600" dirty="0" smtClean="0"/>
              <a:t>				out.println(“Welcome to JSP”);</a:t>
            </a:r>
          </a:p>
          <a:p>
            <a:pPr>
              <a:buNone/>
            </a:pPr>
            <a:r>
              <a:rPr lang="en-US" sz="2600" dirty="0" smtClean="0"/>
              <a:t>			%&gt;</a:t>
            </a:r>
            <a:endParaRPr lang="en-US" sz="2600" b="1" dirty="0" smtClean="0">
              <a:solidFill>
                <a:schemeClr val="tx1">
                  <a:lumMod val="95000"/>
                  <a:lumOff val="5000"/>
                </a:schemeClr>
              </a:solidFill>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fontScale="85000" lnSpcReduction="20000"/>
          </a:bodyPr>
          <a:lstStyle/>
          <a:p>
            <a:pPr>
              <a:buNone/>
            </a:pPr>
            <a:r>
              <a:rPr lang="en-US" sz="2400" b="1" dirty="0" smtClean="0">
                <a:solidFill>
                  <a:schemeClr val="tx1">
                    <a:lumMod val="95000"/>
                    <a:lumOff val="5000"/>
                  </a:schemeClr>
                </a:solidFill>
                <a:cs typeface="Times New Roman" pitchFamily="18" charset="0"/>
              </a:rPr>
              <a:t>Example:	“scriptdemo.jsp”</a:t>
            </a:r>
          </a:p>
          <a:p>
            <a:pPr>
              <a:buNone/>
            </a:pPr>
            <a:r>
              <a:rPr lang="en-US" sz="2400" dirty="0" smtClean="0">
                <a:solidFill>
                  <a:schemeClr val="tx1">
                    <a:lumMod val="95000"/>
                    <a:lumOff val="5000"/>
                  </a:schemeClr>
                </a:solidFill>
                <a:cs typeface="Times New Roman" pitchFamily="18" charset="0"/>
              </a:rPr>
              <a:t>&lt;%@page import="java.util.Date" %&gt;  </a:t>
            </a:r>
          </a:p>
          <a:p>
            <a:pPr>
              <a:buNone/>
            </a:pPr>
            <a:r>
              <a:rPr lang="en-US" sz="2400" dirty="0" smtClean="0">
                <a:solidFill>
                  <a:schemeClr val="tx1">
                    <a:lumMod val="95000"/>
                    <a:lumOff val="5000"/>
                  </a:schemeClr>
                </a:solidFill>
                <a:cs typeface="Times New Roman" pitchFamily="18" charset="0"/>
              </a:rPr>
              <a:t>&lt;html&gt;  </a:t>
            </a:r>
          </a:p>
          <a:p>
            <a:pPr>
              <a:buNone/>
            </a:pPr>
            <a:r>
              <a:rPr lang="en-US" sz="2400" dirty="0" smtClean="0">
                <a:solidFill>
                  <a:schemeClr val="tx1">
                    <a:lumMod val="95000"/>
                    <a:lumOff val="5000"/>
                  </a:schemeClr>
                </a:solidFill>
                <a:cs typeface="Times New Roman" pitchFamily="18" charset="0"/>
              </a:rPr>
              <a:t>&lt;body&gt; </a:t>
            </a:r>
          </a:p>
          <a:p>
            <a:pPr>
              <a:buNone/>
            </a:pPr>
            <a:r>
              <a:rPr lang="en-US" sz="2400" dirty="0" smtClean="0">
                <a:solidFill>
                  <a:srgbClr val="00B050"/>
                </a:solidFill>
                <a:cs typeface="Times New Roman" pitchFamily="18" charset="0"/>
              </a:rPr>
              <a:t>&lt;!-- Comments--&gt;</a:t>
            </a:r>
          </a:p>
          <a:p>
            <a:pPr>
              <a:buNone/>
            </a:pPr>
            <a:r>
              <a:rPr lang="en-US" sz="2400" dirty="0" smtClean="0">
                <a:solidFill>
                  <a:schemeClr val="tx1">
                    <a:lumMod val="95000"/>
                    <a:lumOff val="5000"/>
                  </a:schemeClr>
                </a:solidFill>
                <a:cs typeface="Times New Roman" pitchFamily="18" charset="0"/>
              </a:rPr>
              <a:t>&lt;%-- JSP Comments --%&gt;</a:t>
            </a:r>
          </a:p>
          <a:p>
            <a:pPr>
              <a:buNone/>
            </a:pPr>
            <a:r>
              <a:rPr lang="en-US" sz="2400" dirty="0" smtClean="0">
                <a:solidFill>
                  <a:srgbClr val="00B050"/>
                </a:solidFill>
                <a:cs typeface="Times New Roman" pitchFamily="18" charset="0"/>
              </a:rPr>
              <a:t>&lt;!-- Declaration--&gt;</a:t>
            </a:r>
          </a:p>
          <a:p>
            <a:pPr>
              <a:buNone/>
            </a:pPr>
            <a:r>
              <a:rPr lang="en-US" sz="2400" dirty="0" smtClean="0">
                <a:solidFill>
                  <a:schemeClr val="tx1">
                    <a:lumMod val="95000"/>
                    <a:lumOff val="5000"/>
                  </a:schemeClr>
                </a:solidFill>
                <a:cs typeface="Times New Roman" pitchFamily="18" charset="0"/>
              </a:rPr>
              <a:t>&lt;%!</a:t>
            </a:r>
          </a:p>
          <a:p>
            <a:pPr>
              <a:buNone/>
            </a:pPr>
            <a:r>
              <a:rPr lang="en-US" sz="2400" dirty="0" err="1" smtClean="0">
                <a:solidFill>
                  <a:schemeClr val="tx1">
                    <a:lumMod val="95000"/>
                    <a:lumOff val="5000"/>
                  </a:schemeClr>
                </a:solidFill>
                <a:cs typeface="Times New Roman" pitchFamily="18" charset="0"/>
              </a:rPr>
              <a:t>int</a:t>
            </a:r>
            <a:r>
              <a:rPr lang="en-US" sz="2400" dirty="0" smtClean="0">
                <a:solidFill>
                  <a:schemeClr val="tx1">
                    <a:lumMod val="95000"/>
                    <a:lumOff val="5000"/>
                  </a:schemeClr>
                </a:solidFill>
                <a:cs typeface="Times New Roman" pitchFamily="18" charset="0"/>
              </a:rPr>
              <a:t> a=10;</a:t>
            </a:r>
          </a:p>
          <a:p>
            <a:pPr>
              <a:buNone/>
            </a:pPr>
            <a:r>
              <a:rPr lang="en-US" sz="2400" dirty="0" err="1" smtClean="0">
                <a:solidFill>
                  <a:schemeClr val="tx1">
                    <a:lumMod val="95000"/>
                    <a:lumOff val="5000"/>
                  </a:schemeClr>
                </a:solidFill>
                <a:cs typeface="Times New Roman" pitchFamily="18" charset="0"/>
              </a:rPr>
              <a:t>int</a:t>
            </a:r>
            <a:r>
              <a:rPr lang="en-US" sz="2400" dirty="0" smtClean="0">
                <a:solidFill>
                  <a:schemeClr val="tx1">
                    <a:lumMod val="95000"/>
                    <a:lumOff val="5000"/>
                  </a:schemeClr>
                </a:solidFill>
                <a:cs typeface="Times New Roman" pitchFamily="18" charset="0"/>
              </a:rPr>
              <a:t> b=20;</a:t>
            </a:r>
          </a:p>
          <a:p>
            <a:pPr>
              <a:buNone/>
            </a:pPr>
            <a:r>
              <a:rPr lang="en-US" sz="2400" dirty="0" smtClean="0">
                <a:solidFill>
                  <a:schemeClr val="tx1">
                    <a:lumMod val="95000"/>
                    <a:lumOff val="5000"/>
                  </a:schemeClr>
                </a:solidFill>
                <a:cs typeface="Times New Roman" pitchFamily="18" charset="0"/>
              </a:rPr>
              <a:t>%&gt;</a:t>
            </a:r>
          </a:p>
          <a:p>
            <a:pPr>
              <a:buNone/>
            </a:pPr>
            <a:r>
              <a:rPr lang="en-US" sz="2400" dirty="0" smtClean="0">
                <a:solidFill>
                  <a:srgbClr val="00B050"/>
                </a:solidFill>
                <a:cs typeface="Times New Roman" pitchFamily="18" charset="0"/>
              </a:rPr>
              <a:t>&lt;!-- Expression--&gt;</a:t>
            </a:r>
          </a:p>
          <a:p>
            <a:pPr>
              <a:buNone/>
            </a:pPr>
            <a:r>
              <a:rPr lang="en-US" sz="2400" dirty="0" smtClean="0">
                <a:solidFill>
                  <a:schemeClr val="tx1">
                    <a:lumMod val="95000"/>
                    <a:lumOff val="5000"/>
                  </a:schemeClr>
                </a:solidFill>
                <a:cs typeface="Times New Roman" pitchFamily="18" charset="0"/>
              </a:rPr>
              <a:t>&lt;%="Sum is "+(</a:t>
            </a:r>
            <a:r>
              <a:rPr lang="en-US" sz="2400" dirty="0" err="1" smtClean="0">
                <a:solidFill>
                  <a:schemeClr val="tx1">
                    <a:lumMod val="95000"/>
                    <a:lumOff val="5000"/>
                  </a:schemeClr>
                </a:solidFill>
                <a:cs typeface="Times New Roman" pitchFamily="18" charset="0"/>
              </a:rPr>
              <a:t>a+b</a:t>
            </a:r>
            <a:r>
              <a:rPr lang="en-US" sz="2400" dirty="0" smtClean="0">
                <a:solidFill>
                  <a:schemeClr val="tx1">
                    <a:lumMod val="95000"/>
                    <a:lumOff val="5000"/>
                  </a:schemeClr>
                </a:solidFill>
                <a:cs typeface="Times New Roman" pitchFamily="18" charset="0"/>
              </a:rPr>
              <a:t>) %&gt;</a:t>
            </a:r>
          </a:p>
          <a:p>
            <a:pPr>
              <a:buNone/>
            </a:pPr>
            <a:r>
              <a:rPr lang="en-US" sz="2400" dirty="0" smtClean="0">
                <a:solidFill>
                  <a:schemeClr val="tx1">
                    <a:lumMod val="95000"/>
                    <a:lumOff val="5000"/>
                  </a:schemeClr>
                </a:solidFill>
                <a:cs typeface="Times New Roman" pitchFamily="18" charset="0"/>
              </a:rPr>
              <a:t>&lt;</a:t>
            </a:r>
            <a:r>
              <a:rPr lang="en-US" sz="2400" dirty="0" err="1" smtClean="0">
                <a:solidFill>
                  <a:schemeClr val="tx1">
                    <a:lumMod val="95000"/>
                    <a:lumOff val="5000"/>
                  </a:schemeClr>
                </a:solidFill>
                <a:cs typeface="Times New Roman" pitchFamily="18" charset="0"/>
              </a:rPr>
              <a:t>br</a:t>
            </a:r>
            <a:r>
              <a:rPr lang="en-US" sz="2400" dirty="0" smtClean="0">
                <a:solidFill>
                  <a:schemeClr val="tx1">
                    <a:lumMod val="95000"/>
                    <a:lumOff val="5000"/>
                  </a:schemeClr>
                </a:solidFill>
                <a:cs typeface="Times New Roman" pitchFamily="18" charset="0"/>
              </a:rPr>
              <a:t>/&gt;&lt;</a:t>
            </a:r>
            <a:r>
              <a:rPr lang="en-US" sz="2400" dirty="0" err="1" smtClean="0">
                <a:solidFill>
                  <a:schemeClr val="tx1">
                    <a:lumMod val="95000"/>
                    <a:lumOff val="5000"/>
                  </a:schemeClr>
                </a:solidFill>
                <a:cs typeface="Times New Roman" pitchFamily="18" charset="0"/>
              </a:rPr>
              <a:t>br</a:t>
            </a:r>
            <a:r>
              <a:rPr lang="en-US" sz="2400" dirty="0" smtClean="0">
                <a:solidFill>
                  <a:schemeClr val="tx1">
                    <a:lumMod val="95000"/>
                    <a:lumOff val="5000"/>
                  </a:schemeClr>
                </a:solidFill>
                <a:cs typeface="Times New Roman" pitchFamily="18" charset="0"/>
              </a:rPr>
              <a:t>/&gt;</a:t>
            </a:r>
          </a:p>
          <a:p>
            <a:pPr>
              <a:buNone/>
            </a:pPr>
            <a:r>
              <a:rPr lang="en-US" sz="2400" dirty="0" smtClean="0">
                <a:solidFill>
                  <a:srgbClr val="00B050"/>
                </a:solidFill>
                <a:cs typeface="Times New Roman" pitchFamily="18" charset="0"/>
              </a:rPr>
              <a:t>&lt;!-- Scriptlet--&gt;</a:t>
            </a:r>
          </a:p>
          <a:p>
            <a:pPr>
              <a:buNone/>
            </a:pPr>
            <a:r>
              <a:rPr lang="en-US" sz="2400" dirty="0" smtClean="0">
                <a:solidFill>
                  <a:schemeClr val="tx1">
                    <a:lumMod val="95000"/>
                    <a:lumOff val="5000"/>
                  </a:schemeClr>
                </a:solidFill>
                <a:cs typeface="Times New Roman" pitchFamily="18" charset="0"/>
              </a:rPr>
              <a:t>&lt;%</a:t>
            </a:r>
          </a:p>
          <a:p>
            <a:pPr>
              <a:buNone/>
            </a:pPr>
            <a:r>
              <a:rPr lang="en-US" sz="2400" dirty="0" smtClean="0">
                <a:solidFill>
                  <a:schemeClr val="tx1">
                    <a:lumMod val="95000"/>
                    <a:lumOff val="5000"/>
                  </a:schemeClr>
                </a:solidFill>
                <a:cs typeface="Times New Roman" pitchFamily="18" charset="0"/>
              </a:rPr>
              <a:t>Date d=new Date();</a:t>
            </a:r>
          </a:p>
          <a:p>
            <a:pPr>
              <a:buNone/>
            </a:pPr>
            <a:r>
              <a:rPr lang="en-US" sz="2400" dirty="0" smtClean="0">
                <a:solidFill>
                  <a:schemeClr val="tx1">
                    <a:lumMod val="95000"/>
                    <a:lumOff val="5000"/>
                  </a:schemeClr>
                </a:solidFill>
                <a:cs typeface="Times New Roman" pitchFamily="18" charset="0"/>
              </a:rPr>
              <a:t>out.println("Today Date is :"+d);</a:t>
            </a:r>
          </a:p>
          <a:p>
            <a:pPr>
              <a:buNone/>
            </a:pPr>
            <a:r>
              <a:rPr lang="en-US" sz="2400" dirty="0" smtClean="0">
                <a:solidFill>
                  <a:schemeClr val="tx1">
                    <a:lumMod val="95000"/>
                    <a:lumOff val="5000"/>
                  </a:schemeClr>
                </a:solidFill>
                <a:cs typeface="Times New Roman" pitchFamily="18" charset="0"/>
              </a:rPr>
              <a:t>%&gt;</a:t>
            </a:r>
          </a:p>
          <a:p>
            <a:pPr>
              <a:buNone/>
            </a:pPr>
            <a:r>
              <a:rPr lang="en-US" sz="2400" dirty="0" smtClean="0">
                <a:solidFill>
                  <a:schemeClr val="tx1">
                    <a:lumMod val="95000"/>
                    <a:lumOff val="5000"/>
                  </a:schemeClr>
                </a:solidFill>
                <a:cs typeface="Times New Roman" pitchFamily="18" charset="0"/>
              </a:rPr>
              <a:t>&lt;/body&gt;  </a:t>
            </a:r>
          </a:p>
          <a:p>
            <a:pPr>
              <a:buNone/>
            </a:pPr>
            <a:r>
              <a:rPr lang="en-US" sz="2400" dirty="0" smtClean="0">
                <a:solidFill>
                  <a:schemeClr val="tx1">
                    <a:lumMod val="95000"/>
                    <a:lumOff val="5000"/>
                  </a:schemeClr>
                </a:solidFill>
                <a:cs typeface="Times New Roman" pitchFamily="18" charset="0"/>
              </a:rPr>
              <a:t>&lt;/html&gt; </a:t>
            </a:r>
          </a:p>
        </p:txBody>
      </p:sp>
      <p:pic>
        <p:nvPicPr>
          <p:cNvPr id="2050" name="Picture 2"/>
          <p:cNvPicPr>
            <a:picLocks noChangeAspect="1" noChangeArrowheads="1"/>
          </p:cNvPicPr>
          <p:nvPr/>
        </p:nvPicPr>
        <p:blipFill>
          <a:blip r:embed="rId2"/>
          <a:srcRect/>
          <a:stretch>
            <a:fillRect/>
          </a:stretch>
        </p:blipFill>
        <p:spPr bwMode="auto">
          <a:xfrm>
            <a:off x="3157977" y="2571744"/>
            <a:ext cx="5986023" cy="235743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Effect transition="in" filter="wipe(down)">
                                      <p:cBhvr>
                                        <p:cTn id="7" dur="580">
                                          <p:stCondLst>
                                            <p:cond delay="0"/>
                                          </p:stCondLst>
                                        </p:cTn>
                                        <p:tgtEl>
                                          <p:spTgt spid="2050"/>
                                        </p:tgtEl>
                                      </p:cBhvr>
                                    </p:animEffect>
                                    <p:anim calcmode="lin" valueType="num">
                                      <p:cBhvr>
                                        <p:cTn id="8"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13" dur="26">
                                          <p:stCondLst>
                                            <p:cond delay="650"/>
                                          </p:stCondLst>
                                        </p:cTn>
                                        <p:tgtEl>
                                          <p:spTgt spid="2050"/>
                                        </p:tgtEl>
                                      </p:cBhvr>
                                      <p:to x="100000" y="60000"/>
                                    </p:animScale>
                                    <p:animScale>
                                      <p:cBhvr>
                                        <p:cTn id="14" dur="166" decel="50000">
                                          <p:stCondLst>
                                            <p:cond delay="676"/>
                                          </p:stCondLst>
                                        </p:cTn>
                                        <p:tgtEl>
                                          <p:spTgt spid="2050"/>
                                        </p:tgtEl>
                                      </p:cBhvr>
                                      <p:to x="100000" y="100000"/>
                                    </p:animScale>
                                    <p:animScale>
                                      <p:cBhvr>
                                        <p:cTn id="15" dur="26">
                                          <p:stCondLst>
                                            <p:cond delay="1312"/>
                                          </p:stCondLst>
                                        </p:cTn>
                                        <p:tgtEl>
                                          <p:spTgt spid="2050"/>
                                        </p:tgtEl>
                                      </p:cBhvr>
                                      <p:to x="100000" y="80000"/>
                                    </p:animScale>
                                    <p:animScale>
                                      <p:cBhvr>
                                        <p:cTn id="16" dur="166" decel="50000">
                                          <p:stCondLst>
                                            <p:cond delay="1338"/>
                                          </p:stCondLst>
                                        </p:cTn>
                                        <p:tgtEl>
                                          <p:spTgt spid="2050"/>
                                        </p:tgtEl>
                                      </p:cBhvr>
                                      <p:to x="100000" y="100000"/>
                                    </p:animScale>
                                    <p:animScale>
                                      <p:cBhvr>
                                        <p:cTn id="17" dur="26">
                                          <p:stCondLst>
                                            <p:cond delay="1642"/>
                                          </p:stCondLst>
                                        </p:cTn>
                                        <p:tgtEl>
                                          <p:spTgt spid="2050"/>
                                        </p:tgtEl>
                                      </p:cBhvr>
                                      <p:to x="100000" y="90000"/>
                                    </p:animScale>
                                    <p:animScale>
                                      <p:cBhvr>
                                        <p:cTn id="18" dur="166" decel="50000">
                                          <p:stCondLst>
                                            <p:cond delay="1668"/>
                                          </p:stCondLst>
                                        </p:cTn>
                                        <p:tgtEl>
                                          <p:spTgt spid="2050"/>
                                        </p:tgtEl>
                                      </p:cBhvr>
                                      <p:to x="100000" y="100000"/>
                                    </p:animScale>
                                    <p:animScale>
                                      <p:cBhvr>
                                        <p:cTn id="19" dur="26">
                                          <p:stCondLst>
                                            <p:cond delay="1808"/>
                                          </p:stCondLst>
                                        </p:cTn>
                                        <p:tgtEl>
                                          <p:spTgt spid="2050"/>
                                        </p:tgtEl>
                                      </p:cBhvr>
                                      <p:to x="100000" y="95000"/>
                                    </p:animScale>
                                    <p:animScale>
                                      <p:cBhvr>
                                        <p:cTn id="20"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lnSpcReduction="10000"/>
          </a:bodyPr>
          <a:lstStyle/>
          <a:p>
            <a:pPr algn="ctr">
              <a:buNone/>
            </a:pPr>
            <a:r>
              <a:rPr lang="en-US" b="1" dirty="0" smtClean="0">
                <a:solidFill>
                  <a:srgbClr val="FF0000"/>
                </a:solidFill>
                <a:cs typeface="Times New Roman" pitchFamily="18" charset="0"/>
              </a:rPr>
              <a:t>Action</a:t>
            </a:r>
            <a:r>
              <a:rPr lang="en-US" b="1" dirty="0" smtClean="0">
                <a:solidFill>
                  <a:schemeClr val="tx1">
                    <a:lumMod val="95000"/>
                    <a:lumOff val="5000"/>
                  </a:schemeClr>
                </a:solidFill>
                <a:cs typeface="Times New Roman" pitchFamily="18" charset="0"/>
              </a:rPr>
              <a:t> Elements</a:t>
            </a:r>
          </a:p>
          <a:p>
            <a:pPr algn="just"/>
            <a:r>
              <a:rPr lang="en-US" sz="2600" dirty="0" smtClean="0">
                <a:solidFill>
                  <a:schemeClr val="tx1">
                    <a:lumMod val="95000"/>
                    <a:lumOff val="5000"/>
                  </a:schemeClr>
                </a:solidFill>
                <a:cs typeface="Times New Roman" pitchFamily="18" charset="0"/>
              </a:rPr>
              <a:t>JSP provides a bunch of standard action elements or tags that we can use for specific tasks such as working with java bean objects, including other resources, forward the request to another resource etc.</a:t>
            </a:r>
          </a:p>
          <a:p>
            <a:pPr>
              <a:buNone/>
            </a:pPr>
            <a:endParaRPr lang="en-US" sz="2600" dirty="0" smtClean="0">
              <a:solidFill>
                <a:schemeClr val="tx1">
                  <a:lumMod val="95000"/>
                  <a:lumOff val="5000"/>
                </a:schemeClr>
              </a:solidFill>
              <a:cs typeface="Times New Roman" pitchFamily="18" charset="0"/>
            </a:endParaRPr>
          </a:p>
          <a:p>
            <a:pPr>
              <a:buNone/>
            </a:pPr>
            <a:r>
              <a:rPr lang="en-US" sz="2800" b="1" dirty="0" smtClean="0"/>
              <a:t>Directives </a:t>
            </a:r>
            <a:r>
              <a:rPr lang="en-US" sz="2800" b="1" dirty="0" err="1" smtClean="0"/>
              <a:t>vs</a:t>
            </a:r>
            <a:r>
              <a:rPr lang="en-US" sz="2800" b="1" dirty="0" smtClean="0"/>
              <a:t> Actions</a:t>
            </a:r>
          </a:p>
          <a:p>
            <a:r>
              <a:rPr lang="en-US" sz="2800" dirty="0" smtClean="0"/>
              <a:t>Directives are used during translation phase while actions are used during request processing phase.</a:t>
            </a:r>
          </a:p>
          <a:p>
            <a:r>
              <a:rPr lang="en-US" sz="2800" dirty="0" smtClean="0"/>
              <a:t>Unlike Directives Actions are re-evaluated each time the page is accessed.</a:t>
            </a:r>
          </a:p>
          <a:p>
            <a:pPr>
              <a:buNone/>
            </a:pPr>
            <a:endParaRPr lang="en-US" sz="2800" dirty="0" smtClean="0"/>
          </a:p>
          <a:p>
            <a:pPr>
              <a:buNone/>
            </a:pPr>
            <a:r>
              <a:rPr lang="en-US" sz="2600" b="1" dirty="0" smtClean="0"/>
              <a:t>Syntax for the Action element</a:t>
            </a:r>
          </a:p>
          <a:p>
            <a:pPr>
              <a:buNone/>
            </a:pPr>
            <a:r>
              <a:rPr lang="en-US" sz="2800" dirty="0" smtClean="0"/>
              <a:t>		&lt;</a:t>
            </a:r>
            <a:r>
              <a:rPr lang="en-US" sz="2800" dirty="0" err="1" smtClean="0"/>
              <a:t>jsp:action_name</a:t>
            </a:r>
            <a:r>
              <a:rPr lang="en-US" sz="2800" dirty="0" smtClean="0"/>
              <a:t> attribute = "value" /&gt;</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228600"/>
            <a:ext cx="8839200" cy="6486548"/>
          </a:xfrm>
        </p:spPr>
        <p:txBody>
          <a:bodyPr>
            <a:normAutofit/>
          </a:bodyPr>
          <a:lstStyle/>
          <a:p>
            <a:pPr algn="ctr">
              <a:buNone/>
            </a:pPr>
            <a:r>
              <a:rPr lang="en-US" b="1" dirty="0" smtClean="0">
                <a:solidFill>
                  <a:srgbClr val="FF0000"/>
                </a:solidFill>
                <a:cs typeface="Times New Roman" pitchFamily="18" charset="0"/>
              </a:rPr>
              <a:t>Action</a:t>
            </a:r>
            <a:r>
              <a:rPr lang="en-US" b="1" dirty="0" smtClean="0">
                <a:solidFill>
                  <a:schemeClr val="tx1">
                    <a:lumMod val="95000"/>
                    <a:lumOff val="5000"/>
                  </a:schemeClr>
                </a:solidFill>
                <a:cs typeface="Times New Roman" pitchFamily="18" charset="0"/>
              </a:rPr>
              <a:t> Elements</a:t>
            </a:r>
          </a:p>
          <a:p>
            <a:r>
              <a:rPr lang="en-US" sz="2600" dirty="0" smtClean="0"/>
              <a:t>The list of standard JSP action elements are given below.</a:t>
            </a:r>
            <a:r>
              <a:rPr lang="en-US" sz="2600" b="1" dirty="0" smtClean="0"/>
              <a:t>		</a:t>
            </a:r>
            <a:endParaRPr lang="en-US" sz="2600" dirty="0" smtClean="0">
              <a:solidFill>
                <a:schemeClr val="tx1">
                  <a:lumMod val="95000"/>
                  <a:lumOff val="5000"/>
                </a:schemeClr>
              </a:solidFill>
              <a:cs typeface="Times New Roman" pitchFamily="18" charset="0"/>
            </a:endParaRPr>
          </a:p>
        </p:txBody>
      </p:sp>
      <p:graphicFrame>
        <p:nvGraphicFramePr>
          <p:cNvPr id="4" name="Table 3"/>
          <p:cNvGraphicFramePr>
            <a:graphicFrameLocks noGrp="1"/>
          </p:cNvGraphicFramePr>
          <p:nvPr/>
        </p:nvGraphicFramePr>
        <p:xfrm>
          <a:off x="500034" y="1428736"/>
          <a:ext cx="8215370" cy="4654262"/>
        </p:xfrm>
        <a:graphic>
          <a:graphicData uri="http://schemas.openxmlformats.org/drawingml/2006/table">
            <a:tbl>
              <a:tblPr firstRow="1" bandRow="1">
                <a:tableStyleId>{5C22544A-7EE6-4342-B048-85BDC9FD1C3A}</a:tableStyleId>
              </a:tblPr>
              <a:tblGrid>
                <a:gridCol w="2214578"/>
                <a:gridCol w="6000792"/>
              </a:tblGrid>
              <a:tr h="478599">
                <a:tc>
                  <a:txBody>
                    <a:bodyPr/>
                    <a:lstStyle/>
                    <a:p>
                      <a:pPr algn="ctr"/>
                      <a:r>
                        <a:rPr lang="en-US" sz="2400" b="1" dirty="0" smtClean="0"/>
                        <a:t>Action Element</a:t>
                      </a:r>
                      <a:endParaRPr lang="en-US" sz="2400" b="1" dirty="0"/>
                    </a:p>
                  </a:txBody>
                  <a:tcPr/>
                </a:tc>
                <a:tc>
                  <a:txBody>
                    <a:bodyPr/>
                    <a:lstStyle/>
                    <a:p>
                      <a:pPr algn="ctr"/>
                      <a:r>
                        <a:rPr lang="en-US" sz="2400" dirty="0" smtClean="0"/>
                        <a:t>Description</a:t>
                      </a:r>
                      <a:endParaRPr lang="en-US" sz="2400" dirty="0"/>
                    </a:p>
                  </a:txBody>
                  <a:tcPr/>
                </a:tc>
              </a:tr>
              <a:tr h="733852">
                <a:tc>
                  <a:txBody>
                    <a:bodyPr/>
                    <a:lstStyle/>
                    <a:p>
                      <a:r>
                        <a:rPr lang="en-US" sz="2400" b="1" i="0" kern="1200" dirty="0" smtClean="0">
                          <a:solidFill>
                            <a:schemeClr val="dk1"/>
                          </a:solidFill>
                          <a:latin typeface="+mn-lt"/>
                          <a:ea typeface="+mn-ea"/>
                          <a:cs typeface="+mn-cs"/>
                        </a:rPr>
                        <a:t>jsp:include</a:t>
                      </a:r>
                      <a:endParaRPr lang="en-US" sz="2400" b="1" i="0" kern="1200" dirty="0">
                        <a:solidFill>
                          <a:schemeClr val="dk1"/>
                        </a:solidFill>
                        <a:latin typeface="+mn-lt"/>
                        <a:ea typeface="+mn-ea"/>
                        <a:cs typeface="+mn-cs"/>
                      </a:endParaRPr>
                    </a:p>
                  </a:txBody>
                  <a:tcPr/>
                </a:tc>
                <a:tc>
                  <a:txBody>
                    <a:bodyPr/>
                    <a:lstStyle/>
                    <a:p>
                      <a:r>
                        <a:rPr lang="en-US" sz="2000" b="0" i="0" kern="1200" dirty="0" smtClean="0">
                          <a:solidFill>
                            <a:schemeClr val="dk1"/>
                          </a:solidFill>
                          <a:latin typeface="+mn-lt"/>
                          <a:ea typeface="+mn-ea"/>
                          <a:cs typeface="+mn-cs"/>
                        </a:rPr>
                        <a:t>To include a resource at runtime, can be HTML, JSP or any other file</a:t>
                      </a:r>
                      <a:endParaRPr lang="en-US" sz="2000" dirty="0"/>
                    </a:p>
                  </a:txBody>
                  <a:tcPr/>
                </a:tc>
              </a:tr>
              <a:tr h="478599">
                <a:tc>
                  <a:txBody>
                    <a:bodyPr/>
                    <a:lstStyle/>
                    <a:p>
                      <a:pPr marL="0" algn="l" defTabSz="914400" rtl="0" eaLnBrk="1" latinLnBrk="0" hangingPunct="1"/>
                      <a:r>
                        <a:rPr lang="en-US" sz="2400" b="1" i="0" kern="1200" dirty="0" err="1" smtClean="0">
                          <a:solidFill>
                            <a:schemeClr val="dk1"/>
                          </a:solidFill>
                          <a:latin typeface="+mn-lt"/>
                          <a:ea typeface="+mn-ea"/>
                          <a:cs typeface="+mn-cs"/>
                        </a:rPr>
                        <a:t>jsp:useBean</a:t>
                      </a:r>
                      <a:endParaRPr lang="en-US" sz="2400" b="1" i="0" kern="1200" dirty="0">
                        <a:solidFill>
                          <a:schemeClr val="dk1"/>
                        </a:solidFill>
                        <a:latin typeface="+mn-lt"/>
                        <a:ea typeface="+mn-ea"/>
                        <a:cs typeface="+mn-cs"/>
                      </a:endParaRPr>
                    </a:p>
                  </a:txBody>
                  <a:tcPr/>
                </a:tc>
                <a:tc>
                  <a:txBody>
                    <a:bodyPr/>
                    <a:lstStyle/>
                    <a:p>
                      <a:pPr marL="0" algn="l" defTabSz="914400" rtl="0" eaLnBrk="1" latinLnBrk="0" hangingPunct="1"/>
                      <a:r>
                        <a:rPr lang="en-US" sz="2000" b="0" i="0" kern="1200" dirty="0" smtClean="0">
                          <a:solidFill>
                            <a:schemeClr val="dk1"/>
                          </a:solidFill>
                          <a:latin typeface="+mn-lt"/>
                          <a:ea typeface="+mn-ea"/>
                          <a:cs typeface="+mn-cs"/>
                        </a:rPr>
                        <a:t>To</a:t>
                      </a:r>
                      <a:r>
                        <a:rPr lang="en-US" sz="2000" b="0" i="0" kern="1200" baseline="0" dirty="0" smtClean="0">
                          <a:solidFill>
                            <a:schemeClr val="dk1"/>
                          </a:solidFill>
                          <a:latin typeface="+mn-lt"/>
                          <a:ea typeface="+mn-ea"/>
                          <a:cs typeface="+mn-cs"/>
                        </a:rPr>
                        <a:t> </a:t>
                      </a:r>
                      <a:r>
                        <a:rPr lang="en-US" sz="2000" b="0" i="0" kern="1200" dirty="0" smtClean="0">
                          <a:solidFill>
                            <a:schemeClr val="dk1"/>
                          </a:solidFill>
                          <a:latin typeface="+mn-lt"/>
                          <a:ea typeface="+mn-ea"/>
                          <a:cs typeface="+mn-cs"/>
                        </a:rPr>
                        <a:t>create a new object of java bean.</a:t>
                      </a:r>
                      <a:endParaRPr lang="en-US" sz="2000" b="0" i="0" kern="1200" dirty="0">
                        <a:solidFill>
                          <a:schemeClr val="dk1"/>
                        </a:solidFill>
                        <a:latin typeface="+mn-lt"/>
                        <a:ea typeface="+mn-ea"/>
                        <a:cs typeface="+mn-cs"/>
                      </a:endParaRPr>
                    </a:p>
                  </a:txBody>
                  <a:tcPr/>
                </a:tc>
              </a:tr>
              <a:tr h="582296">
                <a:tc>
                  <a:txBody>
                    <a:bodyPr/>
                    <a:lstStyle/>
                    <a:p>
                      <a:pPr marL="0" algn="l" defTabSz="914400" rtl="0" eaLnBrk="1" latinLnBrk="0" hangingPunct="1"/>
                      <a:r>
                        <a:rPr lang="en-US" sz="2400" b="1" i="0" kern="1200" dirty="0" err="1" smtClean="0">
                          <a:solidFill>
                            <a:schemeClr val="dk1"/>
                          </a:solidFill>
                          <a:latin typeface="+mn-lt"/>
                          <a:ea typeface="+mn-ea"/>
                          <a:cs typeface="+mn-cs"/>
                        </a:rPr>
                        <a:t>jsp:forward</a:t>
                      </a:r>
                      <a:endParaRPr lang="en-US" sz="2400" b="1" i="0" kern="1200" dirty="0" smtClean="0">
                        <a:solidFill>
                          <a:schemeClr val="dk1"/>
                        </a:solidFill>
                        <a:latin typeface="+mn-lt"/>
                        <a:ea typeface="+mn-ea"/>
                        <a:cs typeface="+mn-cs"/>
                      </a:endParaRPr>
                    </a:p>
                  </a:txBody>
                  <a:tcPr marL="47625" marR="47625" marT="95250" marB="95250" anchor="ctr"/>
                </a:tc>
                <a:tc>
                  <a:txBody>
                    <a:bodyPr/>
                    <a:lstStyle/>
                    <a:p>
                      <a:pPr marL="0" algn="l" defTabSz="914400" rtl="0" eaLnBrk="1" latinLnBrk="0" hangingPunct="1"/>
                      <a:r>
                        <a:rPr lang="en-US" sz="2000" b="0" i="0" kern="1200" dirty="0" smtClean="0">
                          <a:solidFill>
                            <a:schemeClr val="dk1"/>
                          </a:solidFill>
                          <a:latin typeface="+mn-lt"/>
                          <a:ea typeface="+mn-ea"/>
                          <a:cs typeface="+mn-cs"/>
                        </a:rPr>
                        <a:t>To forward the request to another resource.</a:t>
                      </a:r>
                    </a:p>
                  </a:txBody>
                  <a:tcPr marL="47625" marR="47625" marT="95250" marB="95250" anchor="ctr"/>
                </a:tc>
              </a:tr>
              <a:tr h="582296">
                <a:tc>
                  <a:txBody>
                    <a:bodyPr/>
                    <a:lstStyle/>
                    <a:p>
                      <a:pPr marL="0" algn="l" defTabSz="914400" rtl="0" eaLnBrk="1" latinLnBrk="0" hangingPunct="1"/>
                      <a:r>
                        <a:rPr lang="en-US" sz="2400" b="1" i="0" kern="1200" dirty="0" err="1" smtClean="0">
                          <a:solidFill>
                            <a:schemeClr val="dk1"/>
                          </a:solidFill>
                          <a:latin typeface="+mn-lt"/>
                          <a:ea typeface="+mn-ea"/>
                          <a:cs typeface="+mn-cs"/>
                        </a:rPr>
                        <a:t>jsp:text</a:t>
                      </a:r>
                      <a:endParaRPr lang="en-US" sz="2400" b="1" i="0" kern="1200" dirty="0" smtClean="0">
                        <a:solidFill>
                          <a:schemeClr val="dk1"/>
                        </a:solidFill>
                        <a:latin typeface="+mn-lt"/>
                        <a:ea typeface="+mn-ea"/>
                        <a:cs typeface="+mn-cs"/>
                      </a:endParaRPr>
                    </a:p>
                  </a:txBody>
                  <a:tcPr marL="47625" marR="47625" marT="95250" marB="95250" anchor="ctr"/>
                </a:tc>
                <a:tc>
                  <a:txBody>
                    <a:bodyPr/>
                    <a:lstStyle/>
                    <a:p>
                      <a:pPr marL="0" algn="l" defTabSz="914400" rtl="0" eaLnBrk="1" latinLnBrk="0" hangingPunct="1"/>
                      <a:r>
                        <a:rPr lang="en-US" sz="2000" b="0" i="0" kern="1200" dirty="0" smtClean="0">
                          <a:solidFill>
                            <a:schemeClr val="dk1"/>
                          </a:solidFill>
                          <a:latin typeface="+mn-lt"/>
                          <a:ea typeface="+mn-ea"/>
                          <a:cs typeface="+mn-cs"/>
                        </a:rPr>
                        <a:t>To write template text in JSP page.</a:t>
                      </a:r>
                    </a:p>
                  </a:txBody>
                  <a:tcPr marL="47625" marR="47625" marT="95250" marB="95250" anchor="ctr"/>
                </a:tc>
              </a:tr>
              <a:tr h="582296">
                <a:tc>
                  <a:txBody>
                    <a:bodyPr/>
                    <a:lstStyle/>
                    <a:p>
                      <a:pPr marL="0" algn="l" defTabSz="914400" rtl="0" eaLnBrk="1" latinLnBrk="0" hangingPunct="1"/>
                      <a:r>
                        <a:rPr lang="en-US" sz="2400" b="1" i="0" kern="1200" dirty="0" err="1" smtClean="0">
                          <a:solidFill>
                            <a:schemeClr val="dk1"/>
                          </a:solidFill>
                          <a:latin typeface="+mn-lt"/>
                          <a:ea typeface="+mn-ea"/>
                          <a:cs typeface="+mn-cs"/>
                        </a:rPr>
                        <a:t>jsp:element</a:t>
                      </a:r>
                      <a:endParaRPr lang="en-US" sz="2400" b="1" i="0" kern="1200" dirty="0" smtClean="0">
                        <a:solidFill>
                          <a:schemeClr val="dk1"/>
                        </a:solidFill>
                        <a:latin typeface="+mn-lt"/>
                        <a:ea typeface="+mn-ea"/>
                        <a:cs typeface="+mn-cs"/>
                      </a:endParaRPr>
                    </a:p>
                  </a:txBody>
                  <a:tcPr marL="47625" marR="47625" marT="95250" marB="95250" anchor="ctr"/>
                </a:tc>
                <a:tc>
                  <a:txBody>
                    <a:bodyPr/>
                    <a:lstStyle/>
                    <a:p>
                      <a:pPr marL="0" algn="l" defTabSz="914400" rtl="0" eaLnBrk="1" latinLnBrk="0" hangingPunct="1"/>
                      <a:r>
                        <a:rPr lang="en-US" sz="2000" b="0" i="0" kern="1200" dirty="0" smtClean="0">
                          <a:solidFill>
                            <a:schemeClr val="dk1"/>
                          </a:solidFill>
                          <a:latin typeface="+mn-lt"/>
                          <a:ea typeface="+mn-ea"/>
                          <a:cs typeface="+mn-cs"/>
                        </a:rPr>
                        <a:t>To define the XML elements dynamically.</a:t>
                      </a:r>
                    </a:p>
                  </a:txBody>
                  <a:tcPr marL="47625" marR="47625" marT="95250" marB="95250" anchor="ctr"/>
                </a:tc>
              </a:tr>
              <a:tr h="634028">
                <a:tc>
                  <a:txBody>
                    <a:bodyPr/>
                    <a:lstStyle/>
                    <a:p>
                      <a:pPr marL="0" algn="l" defTabSz="914400" rtl="0" eaLnBrk="1" latinLnBrk="0" hangingPunct="1"/>
                      <a:r>
                        <a:rPr lang="en-US" sz="2400" b="1" i="0" kern="1200" dirty="0" err="1" smtClean="0">
                          <a:solidFill>
                            <a:schemeClr val="dk1"/>
                          </a:solidFill>
                          <a:latin typeface="+mn-lt"/>
                          <a:ea typeface="+mn-ea"/>
                          <a:cs typeface="+mn-cs"/>
                        </a:rPr>
                        <a:t>jsp:attribute</a:t>
                      </a:r>
                      <a:endParaRPr lang="en-US" sz="2400" b="1" i="0" kern="1200" dirty="0" smtClean="0">
                        <a:solidFill>
                          <a:schemeClr val="dk1"/>
                        </a:solidFill>
                        <a:latin typeface="+mn-lt"/>
                        <a:ea typeface="+mn-ea"/>
                        <a:cs typeface="+mn-cs"/>
                      </a:endParaRPr>
                    </a:p>
                  </a:txBody>
                  <a:tcPr marL="47625" marR="47625" marT="95250" marB="95250" anchor="ctr"/>
                </a:tc>
                <a:tc>
                  <a:txBody>
                    <a:bodyPr/>
                    <a:lstStyle/>
                    <a:p>
                      <a:pPr marL="0" algn="l" defTabSz="914400" rtl="0" eaLnBrk="1" latinLnBrk="0" hangingPunct="1"/>
                      <a:r>
                        <a:rPr lang="en-US" sz="2000" b="0" i="0" kern="1200" dirty="0" smtClean="0">
                          <a:solidFill>
                            <a:schemeClr val="dk1"/>
                          </a:solidFill>
                          <a:latin typeface="+mn-lt"/>
                          <a:ea typeface="+mn-ea"/>
                          <a:cs typeface="+mn-cs"/>
                        </a:rPr>
                        <a:t>To define the attributes for  XML elements.</a:t>
                      </a:r>
                    </a:p>
                  </a:txBody>
                  <a:tcPr marL="47625" marR="47625" marT="95250" marB="95250" anchor="ctr"/>
                </a:tc>
              </a:tr>
              <a:tr h="582296">
                <a:tc>
                  <a:txBody>
                    <a:bodyPr/>
                    <a:lstStyle/>
                    <a:p>
                      <a:pPr marL="0" algn="l" defTabSz="914400" rtl="0" eaLnBrk="1" latinLnBrk="0" hangingPunct="1"/>
                      <a:r>
                        <a:rPr lang="en-US" sz="2400" b="1" i="0" kern="1200" dirty="0" smtClean="0">
                          <a:solidFill>
                            <a:schemeClr val="dk1"/>
                          </a:solidFill>
                          <a:latin typeface="+mn-lt"/>
                          <a:ea typeface="+mn-ea"/>
                          <a:cs typeface="+mn-cs"/>
                        </a:rPr>
                        <a:t>jsp:body</a:t>
                      </a:r>
                    </a:p>
                  </a:txBody>
                  <a:tcPr marL="47625" marR="47625" marT="95250" marB="95250" anchor="ctr"/>
                </a:tc>
                <a:tc>
                  <a:txBody>
                    <a:bodyPr/>
                    <a:lstStyle/>
                    <a:p>
                      <a:pPr marL="0" algn="l" defTabSz="914400" rtl="0" eaLnBrk="1" latinLnBrk="0" hangingPunct="1"/>
                      <a:r>
                        <a:rPr lang="en-US" sz="2000" b="0" i="0" kern="1200" dirty="0" smtClean="0">
                          <a:solidFill>
                            <a:schemeClr val="dk1"/>
                          </a:solidFill>
                          <a:latin typeface="+mn-lt"/>
                          <a:ea typeface="+mn-ea"/>
                          <a:cs typeface="+mn-cs"/>
                        </a:rPr>
                        <a:t>To define the body for  XML element.</a:t>
                      </a:r>
                    </a:p>
                  </a:txBody>
                  <a:tcPr marL="47625" marR="47625" marT="95250" marB="95250" anchor="ctr"/>
                </a:tc>
              </a:tr>
            </a:tbl>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80">
                                          <p:stCondLst>
                                            <p:cond delay="0"/>
                                          </p:stCondLst>
                                        </p:cTn>
                                        <p:tgtEl>
                                          <p:spTgt spid="4"/>
                                        </p:tgtEl>
                                      </p:cBhvr>
                                    </p:animEffect>
                                    <p:anim calcmode="lin" valueType="num">
                                      <p:cBhvr>
                                        <p:cTn id="8"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13" dur="26">
                                          <p:stCondLst>
                                            <p:cond delay="650"/>
                                          </p:stCondLst>
                                        </p:cTn>
                                        <p:tgtEl>
                                          <p:spTgt spid="4"/>
                                        </p:tgtEl>
                                      </p:cBhvr>
                                      <p:to x="100000" y="60000"/>
                                    </p:animScale>
                                    <p:animScale>
                                      <p:cBhvr>
                                        <p:cTn id="14" dur="166" decel="50000">
                                          <p:stCondLst>
                                            <p:cond delay="676"/>
                                          </p:stCondLst>
                                        </p:cTn>
                                        <p:tgtEl>
                                          <p:spTgt spid="4"/>
                                        </p:tgtEl>
                                      </p:cBhvr>
                                      <p:to x="100000" y="100000"/>
                                    </p:animScale>
                                    <p:animScale>
                                      <p:cBhvr>
                                        <p:cTn id="15" dur="26">
                                          <p:stCondLst>
                                            <p:cond delay="1312"/>
                                          </p:stCondLst>
                                        </p:cTn>
                                        <p:tgtEl>
                                          <p:spTgt spid="4"/>
                                        </p:tgtEl>
                                      </p:cBhvr>
                                      <p:to x="100000" y="80000"/>
                                    </p:animScale>
                                    <p:animScale>
                                      <p:cBhvr>
                                        <p:cTn id="16" dur="166" decel="50000">
                                          <p:stCondLst>
                                            <p:cond delay="1338"/>
                                          </p:stCondLst>
                                        </p:cTn>
                                        <p:tgtEl>
                                          <p:spTgt spid="4"/>
                                        </p:tgtEl>
                                      </p:cBhvr>
                                      <p:to x="100000" y="100000"/>
                                    </p:animScale>
                                    <p:animScale>
                                      <p:cBhvr>
                                        <p:cTn id="17" dur="26">
                                          <p:stCondLst>
                                            <p:cond delay="1642"/>
                                          </p:stCondLst>
                                        </p:cTn>
                                        <p:tgtEl>
                                          <p:spTgt spid="4"/>
                                        </p:tgtEl>
                                      </p:cBhvr>
                                      <p:to x="100000" y="90000"/>
                                    </p:animScale>
                                    <p:animScale>
                                      <p:cBhvr>
                                        <p:cTn id="18" dur="166" decel="50000">
                                          <p:stCondLst>
                                            <p:cond delay="1668"/>
                                          </p:stCondLst>
                                        </p:cTn>
                                        <p:tgtEl>
                                          <p:spTgt spid="4"/>
                                        </p:tgtEl>
                                      </p:cBhvr>
                                      <p:to x="100000" y="100000"/>
                                    </p:animScale>
                                    <p:animScale>
                                      <p:cBhvr>
                                        <p:cTn id="19" dur="26">
                                          <p:stCondLst>
                                            <p:cond delay="1808"/>
                                          </p:stCondLst>
                                        </p:cTn>
                                        <p:tgtEl>
                                          <p:spTgt spid="4"/>
                                        </p:tgtEl>
                                      </p:cBhvr>
                                      <p:to x="100000" y="95000"/>
                                    </p:animScale>
                                    <p:animScale>
                                      <p:cBhvr>
                                        <p:cTn id="20"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2852"/>
            <a:ext cx="8839200" cy="6572296"/>
          </a:xfrm>
        </p:spPr>
        <p:txBody>
          <a:bodyPr>
            <a:normAutofit/>
          </a:bodyPr>
          <a:lstStyle/>
          <a:p>
            <a:pPr algn="ctr">
              <a:buNone/>
            </a:pPr>
            <a:r>
              <a:rPr lang="en-US" sz="2800" b="1" dirty="0" smtClean="0">
                <a:solidFill>
                  <a:srgbClr val="FF0000"/>
                </a:solidFill>
                <a:cs typeface="Times New Roman" pitchFamily="18" charset="0"/>
              </a:rPr>
              <a:t>Action</a:t>
            </a:r>
            <a:r>
              <a:rPr lang="en-US" sz="2800" b="1" dirty="0" smtClean="0">
                <a:solidFill>
                  <a:schemeClr val="tx1">
                    <a:lumMod val="95000"/>
                    <a:lumOff val="5000"/>
                  </a:schemeClr>
                </a:solidFill>
                <a:cs typeface="Times New Roman" pitchFamily="18" charset="0"/>
              </a:rPr>
              <a:t> Elements</a:t>
            </a:r>
          </a:p>
          <a:p>
            <a:pPr algn="just">
              <a:buNone/>
            </a:pPr>
            <a:r>
              <a:rPr lang="en-US" sz="2800" b="1" dirty="0" smtClean="0">
                <a:solidFill>
                  <a:schemeClr val="dk1"/>
                </a:solidFill>
              </a:rPr>
              <a:t>&lt;jsp:include&gt; Element :</a:t>
            </a:r>
          </a:p>
          <a:p>
            <a:r>
              <a:rPr lang="en-US" sz="2600" dirty="0" smtClean="0"/>
              <a:t>The </a:t>
            </a:r>
            <a:r>
              <a:rPr lang="en-US" sz="2600" b="1" dirty="0" smtClean="0"/>
              <a:t>jsp:include action tag</a:t>
            </a:r>
            <a:r>
              <a:rPr lang="en-US" sz="2600" dirty="0" smtClean="0"/>
              <a:t> is used to include the content of another resource it may be </a:t>
            </a:r>
            <a:r>
              <a:rPr lang="en-US" sz="2600" dirty="0" err="1" smtClean="0"/>
              <a:t>jsp</a:t>
            </a:r>
            <a:r>
              <a:rPr lang="en-US" sz="2600" dirty="0" smtClean="0"/>
              <a:t> or html.</a:t>
            </a:r>
          </a:p>
          <a:p>
            <a:endParaRPr lang="en-US" sz="2600" dirty="0" smtClean="0"/>
          </a:p>
          <a:p>
            <a:r>
              <a:rPr lang="en-US" sz="2600" dirty="0" smtClean="0"/>
              <a:t>The jsp:include tag can be used to include static as well as dynamic pages.</a:t>
            </a:r>
          </a:p>
          <a:p>
            <a:endParaRPr lang="en-US" sz="2600" dirty="0" smtClean="0"/>
          </a:p>
          <a:p>
            <a:r>
              <a:rPr lang="en-US" sz="2600" dirty="0" smtClean="0"/>
              <a:t>The </a:t>
            </a:r>
            <a:r>
              <a:rPr lang="en-US" sz="2600" dirty="0" err="1" smtClean="0"/>
              <a:t>jsp</a:t>
            </a:r>
            <a:r>
              <a:rPr lang="en-US" sz="2600" dirty="0" smtClean="0"/>
              <a:t> include action tag includes the resource at request time so it is </a:t>
            </a:r>
            <a:r>
              <a:rPr lang="en-US" sz="2600" b="1" dirty="0" smtClean="0"/>
              <a:t>better for dynamic pages.</a:t>
            </a:r>
            <a:endParaRPr lang="en-US" sz="2600" dirty="0" smtClean="0"/>
          </a:p>
          <a:p>
            <a:pPr>
              <a:buNone/>
            </a:pPr>
            <a:endParaRPr lang="en-US" sz="2800" dirty="0" smtClean="0"/>
          </a:p>
          <a:p>
            <a:pPr>
              <a:buNone/>
            </a:pPr>
            <a:r>
              <a:rPr lang="en-US" sz="2800" b="1" dirty="0" smtClean="0">
                <a:solidFill>
                  <a:schemeClr val="dk1"/>
                </a:solidFill>
              </a:rPr>
              <a:t>Syntax:</a:t>
            </a:r>
          </a:p>
          <a:p>
            <a:pPr>
              <a:buNone/>
            </a:pPr>
            <a:r>
              <a:rPr lang="en-US" sz="2800" b="1" dirty="0" smtClean="0">
                <a:solidFill>
                  <a:schemeClr val="dk1"/>
                </a:solidFill>
              </a:rPr>
              <a:t>	</a:t>
            </a:r>
            <a:r>
              <a:rPr lang="en-US" sz="2800" dirty="0" smtClean="0"/>
              <a:t>&lt;jsp:include page="</a:t>
            </a:r>
            <a:r>
              <a:rPr lang="en-US" sz="2800" dirty="0" err="1" smtClean="0"/>
              <a:t>relativeURL</a:t>
            </a:r>
            <a:r>
              <a:rPr lang="en-US" sz="2800" dirty="0" smtClean="0"/>
              <a:t>" /&gt;</a:t>
            </a:r>
            <a:r>
              <a:rPr lang="en-US" sz="3000" dirty="0" smtClean="0"/>
              <a:t> </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2852"/>
            <a:ext cx="8839200" cy="6572296"/>
          </a:xfrm>
        </p:spPr>
        <p:txBody>
          <a:bodyPr>
            <a:normAutofit/>
          </a:bodyPr>
          <a:lstStyle/>
          <a:p>
            <a:pPr algn="ctr">
              <a:buNone/>
            </a:pPr>
            <a:r>
              <a:rPr lang="en-US" sz="2600" b="1" dirty="0" smtClean="0">
                <a:solidFill>
                  <a:srgbClr val="FF0000"/>
                </a:solidFill>
                <a:cs typeface="Times New Roman" pitchFamily="18" charset="0"/>
              </a:rPr>
              <a:t>Action</a:t>
            </a:r>
            <a:r>
              <a:rPr lang="en-US" sz="2600" b="1" dirty="0" smtClean="0">
                <a:solidFill>
                  <a:schemeClr val="tx1">
                    <a:lumMod val="95000"/>
                    <a:lumOff val="5000"/>
                  </a:schemeClr>
                </a:solidFill>
                <a:cs typeface="Times New Roman" pitchFamily="18" charset="0"/>
              </a:rPr>
              <a:t> Elements</a:t>
            </a:r>
          </a:p>
          <a:p>
            <a:pPr>
              <a:buNone/>
            </a:pPr>
            <a:r>
              <a:rPr lang="en-US" sz="2600" b="1" dirty="0" smtClean="0"/>
              <a:t>Example:</a:t>
            </a:r>
            <a:r>
              <a:rPr lang="en-US" sz="2600" dirty="0" smtClean="0"/>
              <a:t> 		</a:t>
            </a:r>
            <a:r>
              <a:rPr lang="en-US" sz="2600" b="1" dirty="0" smtClean="0"/>
              <a:t>“include.jsp”</a:t>
            </a:r>
          </a:p>
          <a:p>
            <a:pPr>
              <a:buNone/>
            </a:pPr>
            <a:r>
              <a:rPr lang="en-US" sz="2600" dirty="0" smtClean="0"/>
              <a:t>&lt;html&gt;  </a:t>
            </a:r>
          </a:p>
          <a:p>
            <a:pPr>
              <a:buNone/>
            </a:pPr>
            <a:r>
              <a:rPr lang="en-US" sz="2600" dirty="0" smtClean="0"/>
              <a:t>&lt;body&gt;  </a:t>
            </a:r>
          </a:p>
          <a:p>
            <a:pPr>
              <a:buNone/>
            </a:pPr>
            <a:r>
              <a:rPr lang="en-US" sz="2600" b="1" dirty="0" smtClean="0"/>
              <a:t>&lt;h2&gt;This is Start of Home page&lt;/h2&gt;  </a:t>
            </a:r>
          </a:p>
          <a:p>
            <a:pPr>
              <a:buNone/>
            </a:pPr>
            <a:r>
              <a:rPr lang="en-US" sz="2600" b="1" dirty="0" smtClean="0">
                <a:solidFill>
                  <a:srgbClr val="FF0000"/>
                </a:solidFill>
              </a:rPr>
              <a:t>&lt;jsp:include page="printdate.jsp" /&gt; </a:t>
            </a:r>
            <a:r>
              <a:rPr lang="en-US" sz="2600" dirty="0" smtClean="0"/>
              <a:t> </a:t>
            </a:r>
          </a:p>
          <a:p>
            <a:pPr>
              <a:buNone/>
            </a:pPr>
            <a:r>
              <a:rPr lang="en-US" sz="2600" b="1" dirty="0" smtClean="0"/>
              <a:t>&lt;h2&gt;This is End of Home page&lt;/h2&gt;  </a:t>
            </a:r>
          </a:p>
          <a:p>
            <a:pPr>
              <a:buNone/>
            </a:pPr>
            <a:r>
              <a:rPr lang="en-US" sz="2600" dirty="0" smtClean="0"/>
              <a:t>&lt;/body&gt;  </a:t>
            </a:r>
          </a:p>
          <a:p>
            <a:pPr>
              <a:buNone/>
            </a:pPr>
            <a:r>
              <a:rPr lang="en-US" sz="2600" dirty="0" smtClean="0"/>
              <a:t>&lt;/html&gt;</a:t>
            </a:r>
          </a:p>
          <a:p>
            <a:pPr>
              <a:buNone/>
            </a:pPr>
            <a:r>
              <a:rPr lang="en-US" sz="2600" b="1" dirty="0" smtClean="0">
                <a:solidFill>
                  <a:srgbClr val="FF0000"/>
                </a:solidFill>
              </a:rPr>
              <a:t>Output:</a:t>
            </a:r>
          </a:p>
        </p:txBody>
      </p:sp>
      <p:pic>
        <p:nvPicPr>
          <p:cNvPr id="1026" name="Picture 2"/>
          <p:cNvPicPr>
            <a:picLocks noChangeAspect="1" noChangeArrowheads="1"/>
          </p:cNvPicPr>
          <p:nvPr/>
        </p:nvPicPr>
        <p:blipFill>
          <a:blip r:embed="rId2"/>
          <a:srcRect/>
          <a:stretch>
            <a:fillRect/>
          </a:stretch>
        </p:blipFill>
        <p:spPr bwMode="auto">
          <a:xfrm>
            <a:off x="2786050" y="4286256"/>
            <a:ext cx="6072230" cy="2510040"/>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wipe(down)">
                                      <p:cBhvr>
                                        <p:cTn id="7" dur="580">
                                          <p:stCondLst>
                                            <p:cond delay="0"/>
                                          </p:stCondLst>
                                        </p:cTn>
                                        <p:tgtEl>
                                          <p:spTgt spid="3">
                                            <p:txEl>
                                              <p:pRg st="9" end="9"/>
                                            </p:txEl>
                                          </p:spTgt>
                                        </p:tgtEl>
                                      </p:cBhvr>
                                    </p:animEffect>
                                    <p:anim calcmode="lin" valueType="num">
                                      <p:cBhvr>
                                        <p:cTn id="8"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9" end="9"/>
                                            </p:txEl>
                                          </p:spTgt>
                                        </p:tgtEl>
                                      </p:cBhvr>
                                      <p:to x="100000" y="60000"/>
                                    </p:animScale>
                                    <p:animScale>
                                      <p:cBhvr>
                                        <p:cTn id="14" dur="166" decel="50000">
                                          <p:stCondLst>
                                            <p:cond delay="676"/>
                                          </p:stCondLst>
                                        </p:cTn>
                                        <p:tgtEl>
                                          <p:spTgt spid="3">
                                            <p:txEl>
                                              <p:pRg st="9" end="9"/>
                                            </p:txEl>
                                          </p:spTgt>
                                        </p:tgtEl>
                                      </p:cBhvr>
                                      <p:to x="100000" y="100000"/>
                                    </p:animScale>
                                    <p:animScale>
                                      <p:cBhvr>
                                        <p:cTn id="15" dur="26">
                                          <p:stCondLst>
                                            <p:cond delay="1312"/>
                                          </p:stCondLst>
                                        </p:cTn>
                                        <p:tgtEl>
                                          <p:spTgt spid="3">
                                            <p:txEl>
                                              <p:pRg st="9" end="9"/>
                                            </p:txEl>
                                          </p:spTgt>
                                        </p:tgtEl>
                                      </p:cBhvr>
                                      <p:to x="100000" y="80000"/>
                                    </p:animScale>
                                    <p:animScale>
                                      <p:cBhvr>
                                        <p:cTn id="16" dur="166" decel="50000">
                                          <p:stCondLst>
                                            <p:cond delay="1338"/>
                                          </p:stCondLst>
                                        </p:cTn>
                                        <p:tgtEl>
                                          <p:spTgt spid="3">
                                            <p:txEl>
                                              <p:pRg st="9" end="9"/>
                                            </p:txEl>
                                          </p:spTgt>
                                        </p:tgtEl>
                                      </p:cBhvr>
                                      <p:to x="100000" y="100000"/>
                                    </p:animScale>
                                    <p:animScale>
                                      <p:cBhvr>
                                        <p:cTn id="17" dur="26">
                                          <p:stCondLst>
                                            <p:cond delay="1642"/>
                                          </p:stCondLst>
                                        </p:cTn>
                                        <p:tgtEl>
                                          <p:spTgt spid="3">
                                            <p:txEl>
                                              <p:pRg st="9" end="9"/>
                                            </p:txEl>
                                          </p:spTgt>
                                        </p:tgtEl>
                                      </p:cBhvr>
                                      <p:to x="100000" y="90000"/>
                                    </p:animScale>
                                    <p:animScale>
                                      <p:cBhvr>
                                        <p:cTn id="18" dur="166" decel="50000">
                                          <p:stCondLst>
                                            <p:cond delay="1668"/>
                                          </p:stCondLst>
                                        </p:cTn>
                                        <p:tgtEl>
                                          <p:spTgt spid="3">
                                            <p:txEl>
                                              <p:pRg st="9" end="9"/>
                                            </p:txEl>
                                          </p:spTgt>
                                        </p:tgtEl>
                                      </p:cBhvr>
                                      <p:to x="100000" y="100000"/>
                                    </p:animScale>
                                    <p:animScale>
                                      <p:cBhvr>
                                        <p:cTn id="19" dur="26">
                                          <p:stCondLst>
                                            <p:cond delay="1808"/>
                                          </p:stCondLst>
                                        </p:cTn>
                                        <p:tgtEl>
                                          <p:spTgt spid="3">
                                            <p:txEl>
                                              <p:pRg st="9" end="9"/>
                                            </p:txEl>
                                          </p:spTgt>
                                        </p:tgtEl>
                                      </p:cBhvr>
                                      <p:to x="100000" y="95000"/>
                                    </p:animScale>
                                    <p:animScale>
                                      <p:cBhvr>
                                        <p:cTn id="20" dur="166" decel="50000">
                                          <p:stCondLst>
                                            <p:cond delay="1834"/>
                                          </p:stCondLst>
                                        </p:cTn>
                                        <p:tgtEl>
                                          <p:spTgt spid="3">
                                            <p:txEl>
                                              <p:pRg st="9" end="9"/>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1026"/>
                                        </p:tgtEl>
                                        <p:attrNameLst>
                                          <p:attrName>style.visibility</p:attrName>
                                        </p:attrNameLst>
                                      </p:cBhvr>
                                      <p:to>
                                        <p:strVal val="visible"/>
                                      </p:to>
                                    </p:set>
                                    <p:animEffect transition="in" filter="wipe(down)">
                                      <p:cBhvr>
                                        <p:cTn id="25" dur="580">
                                          <p:stCondLst>
                                            <p:cond delay="0"/>
                                          </p:stCondLst>
                                        </p:cTn>
                                        <p:tgtEl>
                                          <p:spTgt spid="1026"/>
                                        </p:tgtEl>
                                      </p:cBhvr>
                                    </p:animEffect>
                                    <p:anim calcmode="lin" valueType="num">
                                      <p:cBhvr>
                                        <p:cTn id="26" dur="1822" tmFilter="0,0; 0.14,0.36; 0.43,0.73; 0.71,0.91; 1.0,1.0">
                                          <p:stCondLst>
                                            <p:cond delay="0"/>
                                          </p:stCondLst>
                                        </p:cTn>
                                        <p:tgtEl>
                                          <p:spTgt spid="1026"/>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1026"/>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1026"/>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1026"/>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1026"/>
                                        </p:tgtEl>
                                        <p:attrNameLst>
                                          <p:attrName>ppt_y</p:attrName>
                                        </p:attrNameLst>
                                      </p:cBhvr>
                                      <p:tavLst>
                                        <p:tav tm="0" fmla="#ppt_y-sin(pi*$)/81">
                                          <p:val>
                                            <p:fltVal val="0"/>
                                          </p:val>
                                        </p:tav>
                                        <p:tav tm="100000">
                                          <p:val>
                                            <p:fltVal val="1"/>
                                          </p:val>
                                        </p:tav>
                                      </p:tavLst>
                                    </p:anim>
                                    <p:animScale>
                                      <p:cBhvr>
                                        <p:cTn id="31" dur="26">
                                          <p:stCondLst>
                                            <p:cond delay="650"/>
                                          </p:stCondLst>
                                        </p:cTn>
                                        <p:tgtEl>
                                          <p:spTgt spid="1026"/>
                                        </p:tgtEl>
                                      </p:cBhvr>
                                      <p:to x="100000" y="60000"/>
                                    </p:animScale>
                                    <p:animScale>
                                      <p:cBhvr>
                                        <p:cTn id="32" dur="166" decel="50000">
                                          <p:stCondLst>
                                            <p:cond delay="676"/>
                                          </p:stCondLst>
                                        </p:cTn>
                                        <p:tgtEl>
                                          <p:spTgt spid="1026"/>
                                        </p:tgtEl>
                                      </p:cBhvr>
                                      <p:to x="100000" y="100000"/>
                                    </p:animScale>
                                    <p:animScale>
                                      <p:cBhvr>
                                        <p:cTn id="33" dur="26">
                                          <p:stCondLst>
                                            <p:cond delay="1312"/>
                                          </p:stCondLst>
                                        </p:cTn>
                                        <p:tgtEl>
                                          <p:spTgt spid="1026"/>
                                        </p:tgtEl>
                                      </p:cBhvr>
                                      <p:to x="100000" y="80000"/>
                                    </p:animScale>
                                    <p:animScale>
                                      <p:cBhvr>
                                        <p:cTn id="34" dur="166" decel="50000">
                                          <p:stCondLst>
                                            <p:cond delay="1338"/>
                                          </p:stCondLst>
                                        </p:cTn>
                                        <p:tgtEl>
                                          <p:spTgt spid="1026"/>
                                        </p:tgtEl>
                                      </p:cBhvr>
                                      <p:to x="100000" y="100000"/>
                                    </p:animScale>
                                    <p:animScale>
                                      <p:cBhvr>
                                        <p:cTn id="35" dur="26">
                                          <p:stCondLst>
                                            <p:cond delay="1642"/>
                                          </p:stCondLst>
                                        </p:cTn>
                                        <p:tgtEl>
                                          <p:spTgt spid="1026"/>
                                        </p:tgtEl>
                                      </p:cBhvr>
                                      <p:to x="100000" y="90000"/>
                                    </p:animScale>
                                    <p:animScale>
                                      <p:cBhvr>
                                        <p:cTn id="36" dur="166" decel="50000">
                                          <p:stCondLst>
                                            <p:cond delay="1668"/>
                                          </p:stCondLst>
                                        </p:cTn>
                                        <p:tgtEl>
                                          <p:spTgt spid="1026"/>
                                        </p:tgtEl>
                                      </p:cBhvr>
                                      <p:to x="100000" y="100000"/>
                                    </p:animScale>
                                    <p:animScale>
                                      <p:cBhvr>
                                        <p:cTn id="37" dur="26">
                                          <p:stCondLst>
                                            <p:cond delay="1808"/>
                                          </p:stCondLst>
                                        </p:cTn>
                                        <p:tgtEl>
                                          <p:spTgt spid="1026"/>
                                        </p:tgtEl>
                                      </p:cBhvr>
                                      <p:to x="100000" y="95000"/>
                                    </p:animScale>
                                    <p:animScale>
                                      <p:cBhvr>
                                        <p:cTn id="38" dur="166" decel="50000">
                                          <p:stCondLst>
                                            <p:cond delay="1834"/>
                                          </p:stCondLst>
                                        </p:cTn>
                                        <p:tgtEl>
                                          <p:spTgt spid="102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2852"/>
            <a:ext cx="8839200" cy="6572296"/>
          </a:xfrm>
        </p:spPr>
        <p:txBody>
          <a:bodyPr>
            <a:normAutofit/>
          </a:bodyPr>
          <a:lstStyle/>
          <a:p>
            <a:pPr algn="ctr">
              <a:buNone/>
            </a:pPr>
            <a:r>
              <a:rPr lang="en-US" sz="2800" b="1" dirty="0" smtClean="0">
                <a:solidFill>
                  <a:srgbClr val="FF0000"/>
                </a:solidFill>
                <a:cs typeface="Times New Roman" pitchFamily="18" charset="0"/>
              </a:rPr>
              <a:t>Action</a:t>
            </a:r>
            <a:r>
              <a:rPr lang="en-US" sz="2800" b="1" dirty="0" smtClean="0">
                <a:solidFill>
                  <a:schemeClr val="tx1">
                    <a:lumMod val="95000"/>
                    <a:lumOff val="5000"/>
                  </a:schemeClr>
                </a:solidFill>
                <a:cs typeface="Times New Roman" pitchFamily="18" charset="0"/>
              </a:rPr>
              <a:t> Elements</a:t>
            </a:r>
          </a:p>
          <a:p>
            <a:pPr algn="just">
              <a:buNone/>
            </a:pPr>
            <a:r>
              <a:rPr lang="en-US" sz="2800" b="1" dirty="0" smtClean="0">
                <a:solidFill>
                  <a:schemeClr val="dk1"/>
                </a:solidFill>
              </a:rPr>
              <a:t>&lt;</a:t>
            </a:r>
            <a:r>
              <a:rPr lang="en-US" sz="2800" b="1" dirty="0" err="1" smtClean="0">
                <a:solidFill>
                  <a:schemeClr val="dk1"/>
                </a:solidFill>
              </a:rPr>
              <a:t>jsp:</a:t>
            </a:r>
            <a:r>
              <a:rPr lang="en-US" sz="2800" b="1" dirty="0" err="1" smtClean="0"/>
              <a:t>forward</a:t>
            </a:r>
            <a:r>
              <a:rPr lang="en-US" sz="2800" b="1" dirty="0" smtClean="0">
                <a:solidFill>
                  <a:schemeClr val="dk1"/>
                </a:solidFill>
              </a:rPr>
              <a:t>&gt; Element :</a:t>
            </a:r>
          </a:p>
          <a:p>
            <a:r>
              <a:rPr lang="en-US" sz="2600" dirty="0" smtClean="0"/>
              <a:t>The </a:t>
            </a:r>
            <a:r>
              <a:rPr lang="en-US" sz="2600" dirty="0" err="1" smtClean="0"/>
              <a:t>jsp:forward</a:t>
            </a:r>
            <a:r>
              <a:rPr lang="en-US" sz="2600" dirty="0" smtClean="0"/>
              <a:t> action tag is used to forward the request to another resource it may be </a:t>
            </a:r>
            <a:r>
              <a:rPr lang="en-US" sz="2600" dirty="0" err="1" smtClean="0"/>
              <a:t>jsp</a:t>
            </a:r>
            <a:r>
              <a:rPr lang="en-US" sz="2600" dirty="0" smtClean="0"/>
              <a:t>, html or another resource.</a:t>
            </a:r>
          </a:p>
          <a:p>
            <a:endParaRPr lang="en-US" sz="2600" dirty="0" smtClean="0"/>
          </a:p>
          <a:p>
            <a:r>
              <a:rPr lang="en-US" sz="2600" dirty="0" smtClean="0"/>
              <a:t>The </a:t>
            </a:r>
            <a:r>
              <a:rPr lang="en-US" sz="2600" b="1" dirty="0" smtClean="0"/>
              <a:t>forward</a:t>
            </a:r>
            <a:r>
              <a:rPr lang="en-US" sz="2600" dirty="0" smtClean="0"/>
              <a:t> action terminates the action of the current page and forwards the request to another resource such as a static page, another JSP page, or a Java </a:t>
            </a:r>
            <a:r>
              <a:rPr lang="en-US" sz="2600" dirty="0" err="1" smtClean="0"/>
              <a:t>Servlet</a:t>
            </a:r>
            <a:r>
              <a:rPr lang="en-US" sz="2600" dirty="0" smtClean="0"/>
              <a:t>.</a:t>
            </a:r>
          </a:p>
          <a:p>
            <a:endParaRPr lang="en-US" sz="2600" dirty="0" smtClean="0"/>
          </a:p>
          <a:p>
            <a:r>
              <a:rPr lang="en-US" sz="2600" dirty="0" smtClean="0"/>
              <a:t>&lt;</a:t>
            </a:r>
            <a:r>
              <a:rPr lang="en-US" sz="2600" dirty="0" err="1" smtClean="0"/>
              <a:t>jsp:forward</a:t>
            </a:r>
            <a:r>
              <a:rPr lang="en-US" sz="2600" dirty="0" smtClean="0"/>
              <a:t>&gt; is used for redirecting the request.</a:t>
            </a:r>
          </a:p>
          <a:p>
            <a:pPr>
              <a:buNone/>
            </a:pPr>
            <a:endParaRPr lang="en-US" sz="2800" dirty="0" smtClean="0"/>
          </a:p>
          <a:p>
            <a:pPr>
              <a:buNone/>
            </a:pPr>
            <a:r>
              <a:rPr lang="en-US" sz="2800" b="1" dirty="0" smtClean="0">
                <a:solidFill>
                  <a:schemeClr val="dk1"/>
                </a:solidFill>
              </a:rPr>
              <a:t>Syntax:</a:t>
            </a:r>
          </a:p>
          <a:p>
            <a:pPr>
              <a:buNone/>
            </a:pPr>
            <a:r>
              <a:rPr lang="en-US" sz="2800" b="1" dirty="0" smtClean="0">
                <a:solidFill>
                  <a:schemeClr val="dk1"/>
                </a:solidFill>
              </a:rPr>
              <a:t>	</a:t>
            </a:r>
            <a:r>
              <a:rPr lang="en-US" sz="2800" dirty="0" smtClean="0"/>
              <a:t>&lt;</a:t>
            </a:r>
            <a:r>
              <a:rPr lang="en-US" sz="2800" dirty="0" err="1" smtClean="0"/>
              <a:t>jsp:forward</a:t>
            </a:r>
            <a:r>
              <a:rPr lang="en-US" sz="2800" dirty="0" smtClean="0"/>
              <a:t> page="URL of the another page" /&gt;</a:t>
            </a:r>
            <a:r>
              <a:rPr lang="en-US" sz="3000" dirty="0" smtClean="0"/>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42852"/>
            <a:ext cx="8839200" cy="6572296"/>
          </a:xfrm>
        </p:spPr>
        <p:txBody>
          <a:bodyPr>
            <a:normAutofit/>
          </a:bodyPr>
          <a:lstStyle/>
          <a:p>
            <a:pPr algn="ctr">
              <a:buNone/>
            </a:pPr>
            <a:r>
              <a:rPr lang="en-US" sz="2600" b="1" dirty="0" smtClean="0">
                <a:solidFill>
                  <a:srgbClr val="FF0000"/>
                </a:solidFill>
                <a:cs typeface="Times New Roman" pitchFamily="18" charset="0"/>
              </a:rPr>
              <a:t>Action</a:t>
            </a:r>
            <a:r>
              <a:rPr lang="en-US" sz="2600" b="1" dirty="0" smtClean="0">
                <a:solidFill>
                  <a:schemeClr val="tx1">
                    <a:lumMod val="95000"/>
                    <a:lumOff val="5000"/>
                  </a:schemeClr>
                </a:solidFill>
                <a:cs typeface="Times New Roman" pitchFamily="18" charset="0"/>
              </a:rPr>
              <a:t> Elements</a:t>
            </a:r>
          </a:p>
          <a:p>
            <a:pPr>
              <a:buNone/>
            </a:pPr>
            <a:r>
              <a:rPr lang="en-US" sz="2600" b="1" dirty="0" smtClean="0"/>
              <a:t>Example:</a:t>
            </a:r>
            <a:r>
              <a:rPr lang="en-US" sz="2600" dirty="0" smtClean="0"/>
              <a:t> 		</a:t>
            </a:r>
            <a:r>
              <a:rPr lang="en-US" sz="2600" b="1" dirty="0" smtClean="0"/>
              <a:t> “forward.jsp”</a:t>
            </a:r>
            <a:endParaRPr lang="en-US" sz="2600" dirty="0" smtClean="0"/>
          </a:p>
          <a:p>
            <a:pPr>
              <a:buNone/>
            </a:pPr>
            <a:r>
              <a:rPr lang="en-US" sz="2600" dirty="0" smtClean="0"/>
              <a:t>&lt;html&gt;  </a:t>
            </a:r>
          </a:p>
          <a:p>
            <a:pPr>
              <a:buNone/>
            </a:pPr>
            <a:r>
              <a:rPr lang="en-US" sz="2600" dirty="0" smtClean="0"/>
              <a:t>&lt;body&gt;  </a:t>
            </a:r>
          </a:p>
          <a:p>
            <a:pPr>
              <a:buNone/>
            </a:pPr>
            <a:r>
              <a:rPr lang="en-US" sz="2600" b="1" dirty="0" smtClean="0"/>
              <a:t>&lt;h2&gt;This is Start of Home page&lt;/h2&gt;  </a:t>
            </a:r>
          </a:p>
          <a:p>
            <a:pPr>
              <a:buNone/>
            </a:pPr>
            <a:r>
              <a:rPr lang="en-US" sz="2600" b="1" dirty="0" smtClean="0">
                <a:solidFill>
                  <a:srgbClr val="FF0000"/>
                </a:solidFill>
              </a:rPr>
              <a:t>&lt;</a:t>
            </a:r>
            <a:r>
              <a:rPr lang="en-US" sz="2600" b="1" dirty="0" err="1" smtClean="0">
                <a:solidFill>
                  <a:srgbClr val="FF0000"/>
                </a:solidFill>
              </a:rPr>
              <a:t>jsp:forward</a:t>
            </a:r>
            <a:r>
              <a:rPr lang="en-US" sz="2600" b="1" dirty="0" smtClean="0">
                <a:solidFill>
                  <a:srgbClr val="FF0000"/>
                </a:solidFill>
              </a:rPr>
              <a:t> page="printdate.jsp" /&gt; </a:t>
            </a:r>
          </a:p>
          <a:p>
            <a:pPr>
              <a:buNone/>
            </a:pPr>
            <a:r>
              <a:rPr lang="en-US" sz="2600" b="1" dirty="0" smtClean="0"/>
              <a:t>&lt;h2&gt;This is End of Home page&lt;/h2&gt;  </a:t>
            </a:r>
          </a:p>
          <a:p>
            <a:pPr>
              <a:buNone/>
            </a:pPr>
            <a:r>
              <a:rPr lang="en-US" sz="2600" dirty="0" smtClean="0"/>
              <a:t>&lt;/body&gt;  </a:t>
            </a:r>
          </a:p>
          <a:p>
            <a:pPr>
              <a:buNone/>
            </a:pPr>
            <a:r>
              <a:rPr lang="en-US" sz="2600" dirty="0" smtClean="0"/>
              <a:t>&lt;/html&gt;</a:t>
            </a:r>
          </a:p>
          <a:p>
            <a:pPr>
              <a:buNone/>
            </a:pPr>
            <a:r>
              <a:rPr lang="en-US" sz="2600" b="1" dirty="0" smtClean="0">
                <a:solidFill>
                  <a:srgbClr val="FF0000"/>
                </a:solidFill>
              </a:rPr>
              <a:t>Output:</a:t>
            </a:r>
          </a:p>
        </p:txBody>
      </p:sp>
      <p:pic>
        <p:nvPicPr>
          <p:cNvPr id="2050" name="Picture 2"/>
          <p:cNvPicPr>
            <a:picLocks noChangeAspect="1" noChangeArrowheads="1"/>
          </p:cNvPicPr>
          <p:nvPr/>
        </p:nvPicPr>
        <p:blipFill>
          <a:blip r:embed="rId2"/>
          <a:srcRect/>
          <a:stretch>
            <a:fillRect/>
          </a:stretch>
        </p:blipFill>
        <p:spPr bwMode="auto">
          <a:xfrm>
            <a:off x="2214546" y="3786190"/>
            <a:ext cx="6572296" cy="292895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animEffect transition="in" filter="wipe(down)">
                                      <p:cBhvr>
                                        <p:cTn id="7" dur="580">
                                          <p:stCondLst>
                                            <p:cond delay="0"/>
                                          </p:stCondLst>
                                        </p:cTn>
                                        <p:tgtEl>
                                          <p:spTgt spid="3">
                                            <p:txEl>
                                              <p:pRg st="9" end="9"/>
                                            </p:txEl>
                                          </p:spTgt>
                                        </p:tgtEl>
                                      </p:cBhvr>
                                    </p:animEffect>
                                    <p:anim calcmode="lin" valueType="num">
                                      <p:cBhvr>
                                        <p:cTn id="8" dur="1822" tmFilter="0,0; 0.14,0.36; 0.43,0.73; 0.71,0.91; 1.0,1.0">
                                          <p:stCondLst>
                                            <p:cond delay="0"/>
                                          </p:stCondLst>
                                        </p:cTn>
                                        <p:tgtEl>
                                          <p:spTgt spid="3">
                                            <p:txEl>
                                              <p:pRg st="9" end="9"/>
                                            </p:txEl>
                                          </p:spTgt>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3">
                                            <p:txEl>
                                              <p:pRg st="9" end="9"/>
                                            </p:txEl>
                                          </p:spTgt>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3">
                                            <p:txEl>
                                              <p:pRg st="9" end="9"/>
                                            </p:txEl>
                                          </p:spTgt>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3">
                                            <p:txEl>
                                              <p:pRg st="9" end="9"/>
                                            </p:txEl>
                                          </p:spTgt>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3">
                                            <p:txEl>
                                              <p:pRg st="9" end="9"/>
                                            </p:txEl>
                                          </p:spTgt>
                                        </p:tgtEl>
                                        <p:attrNameLst>
                                          <p:attrName>ppt_y</p:attrName>
                                        </p:attrNameLst>
                                      </p:cBhvr>
                                      <p:tavLst>
                                        <p:tav tm="0" fmla="#ppt_y-sin(pi*$)/81">
                                          <p:val>
                                            <p:fltVal val="0"/>
                                          </p:val>
                                        </p:tav>
                                        <p:tav tm="100000">
                                          <p:val>
                                            <p:fltVal val="1"/>
                                          </p:val>
                                        </p:tav>
                                      </p:tavLst>
                                    </p:anim>
                                    <p:animScale>
                                      <p:cBhvr>
                                        <p:cTn id="13" dur="26">
                                          <p:stCondLst>
                                            <p:cond delay="650"/>
                                          </p:stCondLst>
                                        </p:cTn>
                                        <p:tgtEl>
                                          <p:spTgt spid="3">
                                            <p:txEl>
                                              <p:pRg st="9" end="9"/>
                                            </p:txEl>
                                          </p:spTgt>
                                        </p:tgtEl>
                                      </p:cBhvr>
                                      <p:to x="100000" y="60000"/>
                                    </p:animScale>
                                    <p:animScale>
                                      <p:cBhvr>
                                        <p:cTn id="14" dur="166" decel="50000">
                                          <p:stCondLst>
                                            <p:cond delay="676"/>
                                          </p:stCondLst>
                                        </p:cTn>
                                        <p:tgtEl>
                                          <p:spTgt spid="3">
                                            <p:txEl>
                                              <p:pRg st="9" end="9"/>
                                            </p:txEl>
                                          </p:spTgt>
                                        </p:tgtEl>
                                      </p:cBhvr>
                                      <p:to x="100000" y="100000"/>
                                    </p:animScale>
                                    <p:animScale>
                                      <p:cBhvr>
                                        <p:cTn id="15" dur="26">
                                          <p:stCondLst>
                                            <p:cond delay="1312"/>
                                          </p:stCondLst>
                                        </p:cTn>
                                        <p:tgtEl>
                                          <p:spTgt spid="3">
                                            <p:txEl>
                                              <p:pRg st="9" end="9"/>
                                            </p:txEl>
                                          </p:spTgt>
                                        </p:tgtEl>
                                      </p:cBhvr>
                                      <p:to x="100000" y="80000"/>
                                    </p:animScale>
                                    <p:animScale>
                                      <p:cBhvr>
                                        <p:cTn id="16" dur="166" decel="50000">
                                          <p:stCondLst>
                                            <p:cond delay="1338"/>
                                          </p:stCondLst>
                                        </p:cTn>
                                        <p:tgtEl>
                                          <p:spTgt spid="3">
                                            <p:txEl>
                                              <p:pRg st="9" end="9"/>
                                            </p:txEl>
                                          </p:spTgt>
                                        </p:tgtEl>
                                      </p:cBhvr>
                                      <p:to x="100000" y="100000"/>
                                    </p:animScale>
                                    <p:animScale>
                                      <p:cBhvr>
                                        <p:cTn id="17" dur="26">
                                          <p:stCondLst>
                                            <p:cond delay="1642"/>
                                          </p:stCondLst>
                                        </p:cTn>
                                        <p:tgtEl>
                                          <p:spTgt spid="3">
                                            <p:txEl>
                                              <p:pRg st="9" end="9"/>
                                            </p:txEl>
                                          </p:spTgt>
                                        </p:tgtEl>
                                      </p:cBhvr>
                                      <p:to x="100000" y="90000"/>
                                    </p:animScale>
                                    <p:animScale>
                                      <p:cBhvr>
                                        <p:cTn id="18" dur="166" decel="50000">
                                          <p:stCondLst>
                                            <p:cond delay="1668"/>
                                          </p:stCondLst>
                                        </p:cTn>
                                        <p:tgtEl>
                                          <p:spTgt spid="3">
                                            <p:txEl>
                                              <p:pRg st="9" end="9"/>
                                            </p:txEl>
                                          </p:spTgt>
                                        </p:tgtEl>
                                      </p:cBhvr>
                                      <p:to x="100000" y="100000"/>
                                    </p:animScale>
                                    <p:animScale>
                                      <p:cBhvr>
                                        <p:cTn id="19" dur="26">
                                          <p:stCondLst>
                                            <p:cond delay="1808"/>
                                          </p:stCondLst>
                                        </p:cTn>
                                        <p:tgtEl>
                                          <p:spTgt spid="3">
                                            <p:txEl>
                                              <p:pRg st="9" end="9"/>
                                            </p:txEl>
                                          </p:spTgt>
                                        </p:tgtEl>
                                      </p:cBhvr>
                                      <p:to x="100000" y="95000"/>
                                    </p:animScale>
                                    <p:animScale>
                                      <p:cBhvr>
                                        <p:cTn id="20" dur="166" decel="50000">
                                          <p:stCondLst>
                                            <p:cond delay="1834"/>
                                          </p:stCondLst>
                                        </p:cTn>
                                        <p:tgtEl>
                                          <p:spTgt spid="3">
                                            <p:txEl>
                                              <p:pRg st="9" end="9"/>
                                            </p:txEl>
                                          </p:spTgt>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050"/>
                                        </p:tgtEl>
                                        <p:attrNameLst>
                                          <p:attrName>style.visibility</p:attrName>
                                        </p:attrNameLst>
                                      </p:cBhvr>
                                      <p:to>
                                        <p:strVal val="visible"/>
                                      </p:to>
                                    </p:set>
                                    <p:animEffect transition="in" filter="wipe(down)">
                                      <p:cBhvr>
                                        <p:cTn id="25" dur="580">
                                          <p:stCondLst>
                                            <p:cond delay="0"/>
                                          </p:stCondLst>
                                        </p:cTn>
                                        <p:tgtEl>
                                          <p:spTgt spid="2050"/>
                                        </p:tgtEl>
                                      </p:cBhvr>
                                    </p:animEffect>
                                    <p:anim calcmode="lin" valueType="num">
                                      <p:cBhvr>
                                        <p:cTn id="26" dur="1822" tmFilter="0,0; 0.14,0.36; 0.43,0.73; 0.71,0.91; 1.0,1.0">
                                          <p:stCondLst>
                                            <p:cond delay="0"/>
                                          </p:stCondLst>
                                        </p:cTn>
                                        <p:tgtEl>
                                          <p:spTgt spid="2050"/>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050"/>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050"/>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050"/>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050"/>
                                        </p:tgtEl>
                                        <p:attrNameLst>
                                          <p:attrName>ppt_y</p:attrName>
                                        </p:attrNameLst>
                                      </p:cBhvr>
                                      <p:tavLst>
                                        <p:tav tm="0" fmla="#ppt_y-sin(pi*$)/81">
                                          <p:val>
                                            <p:fltVal val="0"/>
                                          </p:val>
                                        </p:tav>
                                        <p:tav tm="100000">
                                          <p:val>
                                            <p:fltVal val="1"/>
                                          </p:val>
                                        </p:tav>
                                      </p:tavLst>
                                    </p:anim>
                                    <p:animScale>
                                      <p:cBhvr>
                                        <p:cTn id="31" dur="26">
                                          <p:stCondLst>
                                            <p:cond delay="650"/>
                                          </p:stCondLst>
                                        </p:cTn>
                                        <p:tgtEl>
                                          <p:spTgt spid="2050"/>
                                        </p:tgtEl>
                                      </p:cBhvr>
                                      <p:to x="100000" y="60000"/>
                                    </p:animScale>
                                    <p:animScale>
                                      <p:cBhvr>
                                        <p:cTn id="32" dur="166" decel="50000">
                                          <p:stCondLst>
                                            <p:cond delay="676"/>
                                          </p:stCondLst>
                                        </p:cTn>
                                        <p:tgtEl>
                                          <p:spTgt spid="2050"/>
                                        </p:tgtEl>
                                      </p:cBhvr>
                                      <p:to x="100000" y="100000"/>
                                    </p:animScale>
                                    <p:animScale>
                                      <p:cBhvr>
                                        <p:cTn id="33" dur="26">
                                          <p:stCondLst>
                                            <p:cond delay="1312"/>
                                          </p:stCondLst>
                                        </p:cTn>
                                        <p:tgtEl>
                                          <p:spTgt spid="2050"/>
                                        </p:tgtEl>
                                      </p:cBhvr>
                                      <p:to x="100000" y="80000"/>
                                    </p:animScale>
                                    <p:animScale>
                                      <p:cBhvr>
                                        <p:cTn id="34" dur="166" decel="50000">
                                          <p:stCondLst>
                                            <p:cond delay="1338"/>
                                          </p:stCondLst>
                                        </p:cTn>
                                        <p:tgtEl>
                                          <p:spTgt spid="2050"/>
                                        </p:tgtEl>
                                      </p:cBhvr>
                                      <p:to x="100000" y="100000"/>
                                    </p:animScale>
                                    <p:animScale>
                                      <p:cBhvr>
                                        <p:cTn id="35" dur="26">
                                          <p:stCondLst>
                                            <p:cond delay="1642"/>
                                          </p:stCondLst>
                                        </p:cTn>
                                        <p:tgtEl>
                                          <p:spTgt spid="2050"/>
                                        </p:tgtEl>
                                      </p:cBhvr>
                                      <p:to x="100000" y="90000"/>
                                    </p:animScale>
                                    <p:animScale>
                                      <p:cBhvr>
                                        <p:cTn id="36" dur="166" decel="50000">
                                          <p:stCondLst>
                                            <p:cond delay="1668"/>
                                          </p:stCondLst>
                                        </p:cTn>
                                        <p:tgtEl>
                                          <p:spTgt spid="2050"/>
                                        </p:tgtEl>
                                      </p:cBhvr>
                                      <p:to x="100000" y="100000"/>
                                    </p:animScale>
                                    <p:animScale>
                                      <p:cBhvr>
                                        <p:cTn id="37" dur="26">
                                          <p:stCondLst>
                                            <p:cond delay="1808"/>
                                          </p:stCondLst>
                                        </p:cTn>
                                        <p:tgtEl>
                                          <p:spTgt spid="2050"/>
                                        </p:tgtEl>
                                      </p:cBhvr>
                                      <p:to x="100000" y="95000"/>
                                    </p:animScale>
                                    <p:animScale>
                                      <p:cBhvr>
                                        <p:cTn id="38" dur="166" decel="50000">
                                          <p:stCondLst>
                                            <p:cond delay="1834"/>
                                          </p:stCondLst>
                                        </p:cTn>
                                        <p:tgtEl>
                                          <p:spTgt spid="2050"/>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1132</TotalTime>
  <Words>517</Words>
  <Application>Microsoft Office PowerPoint</Application>
  <PresentationFormat>On-screen Show (4:3)</PresentationFormat>
  <Paragraphs>213</Paragraphs>
  <Slides>17</Slides>
  <Notes>0</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Java Server Page(JSP) Elements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Java Server Page(JSP)</dc:title>
  <dc:creator>Exam</dc:creator>
  <cp:lastModifiedBy>Madhu</cp:lastModifiedBy>
  <cp:revision>203</cp:revision>
  <dcterms:created xsi:type="dcterms:W3CDTF">2020-03-10T06:09:34Z</dcterms:created>
  <dcterms:modified xsi:type="dcterms:W3CDTF">2020-05-24T10:12:08Z</dcterms:modified>
</cp:coreProperties>
</file>