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Rule Based Classification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algn="just"/>
            <a:r>
              <a:rPr lang="en-IN" sz="2800" dirty="0"/>
              <a:t>Rule-based classification in data mining is a technique in which the records are </a:t>
            </a:r>
            <a:r>
              <a:rPr lang="en-IN" sz="2800" b="1" i="1" dirty="0"/>
              <a:t>classified / categorized</a:t>
            </a:r>
            <a:r>
              <a:rPr lang="en-IN" sz="2800" dirty="0"/>
              <a:t> by using a set of </a:t>
            </a:r>
            <a:r>
              <a:rPr lang="en-IN" sz="2800" b="1" dirty="0"/>
              <a:t>“IF…THEN…”</a:t>
            </a:r>
            <a:r>
              <a:rPr lang="en-IN" sz="2800" dirty="0"/>
              <a:t> rules. 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Rules are a good way of representing information or bits of knowledge. 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A </a:t>
            </a:r>
            <a:r>
              <a:rPr lang="en-IN" sz="2800" b="1" i="1" dirty="0"/>
              <a:t>rule-based classifier</a:t>
            </a:r>
            <a:r>
              <a:rPr lang="en-IN" sz="2800" dirty="0"/>
              <a:t> uses a set of </a:t>
            </a:r>
            <a:r>
              <a:rPr lang="en-IN" sz="2800" b="1" dirty="0"/>
              <a:t>IF-THEN</a:t>
            </a:r>
            <a:r>
              <a:rPr lang="en-IN" sz="2800" dirty="0"/>
              <a:t> rules for </a:t>
            </a:r>
            <a:r>
              <a:rPr lang="en-IN" sz="2800" b="1" i="1" dirty="0"/>
              <a:t>classification</a:t>
            </a:r>
            <a:r>
              <a:rPr lang="en-IN" sz="2800" dirty="0"/>
              <a:t>. 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An </a:t>
            </a:r>
            <a:r>
              <a:rPr lang="en-IN" sz="2800" b="1" i="1" dirty="0"/>
              <a:t>IF-THEN rule</a:t>
            </a:r>
            <a:r>
              <a:rPr lang="en-IN" sz="2800" dirty="0"/>
              <a:t> is an expression of the form</a:t>
            </a:r>
          </a:p>
          <a:p>
            <a:pPr marL="0" indent="0" algn="just">
              <a:buNone/>
            </a:pPr>
            <a:r>
              <a:rPr lang="en-IN" sz="2800" b="1" dirty="0"/>
              <a:t>		IF</a:t>
            </a:r>
            <a:r>
              <a:rPr lang="en-IN" sz="2800" dirty="0"/>
              <a:t> </a:t>
            </a:r>
            <a:r>
              <a:rPr lang="en-IN" sz="2800" i="1" dirty="0"/>
              <a:t>condition</a:t>
            </a:r>
            <a:r>
              <a:rPr lang="en-IN" sz="2800" dirty="0"/>
              <a:t> </a:t>
            </a:r>
            <a:r>
              <a:rPr lang="en-IN" sz="2800" b="1" dirty="0"/>
              <a:t>THEN</a:t>
            </a:r>
            <a:r>
              <a:rPr lang="en-IN" sz="2800" dirty="0"/>
              <a:t> </a:t>
            </a:r>
            <a:r>
              <a:rPr lang="en-IN" sz="2800" i="1" dirty="0"/>
              <a:t>conclusion.</a:t>
            </a:r>
            <a:endParaRPr lang="en-IN" sz="2800" dirty="0"/>
          </a:p>
          <a:p>
            <a:pPr algn="just"/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5FC6-664F-7437-3717-1080D3ACB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F305A-FE40-6E68-89B2-800C2AFDB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363272" cy="6311054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2800" dirty="0"/>
              <a:t>An example is rule </a:t>
            </a:r>
            <a:r>
              <a:rPr lang="en-IN" sz="2800" b="1" dirty="0"/>
              <a:t>R1</a:t>
            </a:r>
            <a:r>
              <a:rPr lang="en-IN" sz="2800" dirty="0"/>
              <a:t>,</a:t>
            </a:r>
          </a:p>
          <a:p>
            <a:pPr marL="0" indent="0" algn="just">
              <a:buNone/>
            </a:pPr>
            <a:r>
              <a:rPr lang="en-IN" sz="2800" b="1" dirty="0"/>
              <a:t>	R1</a:t>
            </a:r>
            <a:r>
              <a:rPr lang="en-IN" sz="2800" dirty="0"/>
              <a:t>: 	</a:t>
            </a:r>
            <a:r>
              <a:rPr lang="en-IN" sz="2800" b="1" dirty="0"/>
              <a:t>IF</a:t>
            </a:r>
            <a:r>
              <a:rPr lang="en-IN" sz="2800" b="1" i="1" dirty="0"/>
              <a:t> </a:t>
            </a:r>
            <a:r>
              <a:rPr lang="en-IN" sz="2800" i="1" dirty="0"/>
              <a:t>age = youth</a:t>
            </a:r>
            <a:r>
              <a:rPr lang="en-IN" sz="2800" dirty="0"/>
              <a:t> AND </a:t>
            </a:r>
            <a:r>
              <a:rPr lang="en-IN" sz="2800" i="1" dirty="0"/>
              <a:t>student = yes</a:t>
            </a:r>
            <a:r>
              <a:rPr lang="en-IN" sz="2800" dirty="0"/>
              <a:t> </a:t>
            </a:r>
          </a:p>
          <a:p>
            <a:pPr marL="0" indent="0" algn="just">
              <a:buNone/>
            </a:pPr>
            <a:r>
              <a:rPr lang="en-IN" sz="2800" b="1" dirty="0"/>
              <a:t>		THEN 	</a:t>
            </a:r>
            <a:r>
              <a:rPr lang="en-IN" sz="2800" i="1" dirty="0" err="1"/>
              <a:t>buys_computer</a:t>
            </a:r>
            <a:r>
              <a:rPr lang="en-IN" sz="2800" i="1" dirty="0"/>
              <a:t> = yes</a:t>
            </a:r>
            <a:r>
              <a:rPr lang="en-IN" sz="2800" dirty="0"/>
              <a:t>.</a:t>
            </a:r>
          </a:p>
          <a:p>
            <a:pPr marL="0" indent="0" algn="just">
              <a:buNone/>
            </a:pPr>
            <a:endParaRPr lang="en-IN" sz="2800" dirty="0"/>
          </a:p>
          <a:p>
            <a:pPr algn="just"/>
            <a:r>
              <a:rPr lang="en-IN" sz="2800" dirty="0"/>
              <a:t>The </a:t>
            </a:r>
            <a:r>
              <a:rPr lang="en-IN" sz="2800" b="1" dirty="0"/>
              <a:t>“IF”</a:t>
            </a:r>
            <a:r>
              <a:rPr lang="en-IN" sz="2800" dirty="0"/>
              <a:t> part (or left side) of a rule is known as the rule </a:t>
            </a:r>
            <a:r>
              <a:rPr lang="en-IN" sz="2800" b="1" i="1" dirty="0"/>
              <a:t>antecedent</a:t>
            </a:r>
            <a:r>
              <a:rPr lang="en-IN" sz="2800" dirty="0"/>
              <a:t> or </a:t>
            </a:r>
            <a:r>
              <a:rPr lang="en-IN" sz="2800" b="1" i="1" dirty="0"/>
              <a:t>precondition</a:t>
            </a:r>
            <a:r>
              <a:rPr lang="en-IN" sz="2800" dirty="0"/>
              <a:t>. The </a:t>
            </a:r>
            <a:r>
              <a:rPr lang="en-IN" sz="2800" b="1" dirty="0"/>
              <a:t>“THEN</a:t>
            </a:r>
            <a:r>
              <a:rPr lang="en-IN" sz="2800" dirty="0"/>
              <a:t>” part (or right side) is the rule </a:t>
            </a:r>
            <a:r>
              <a:rPr lang="en-IN" sz="2800" b="1" i="1" dirty="0"/>
              <a:t>consequent</a:t>
            </a:r>
            <a:r>
              <a:rPr lang="en-IN" sz="2800" dirty="0"/>
              <a:t>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In the rule </a:t>
            </a:r>
            <a:r>
              <a:rPr lang="en-IN" sz="2800" b="1" i="1" dirty="0"/>
              <a:t>antecedent</a:t>
            </a:r>
            <a:r>
              <a:rPr lang="en-IN" sz="2800" dirty="0"/>
              <a:t>, consists of </a:t>
            </a:r>
            <a:r>
              <a:rPr lang="en-IN" sz="2800" i="1" dirty="0"/>
              <a:t>one or more</a:t>
            </a:r>
            <a:r>
              <a:rPr lang="en-IN" sz="2800" dirty="0"/>
              <a:t> attribute tests that are </a:t>
            </a:r>
            <a:r>
              <a:rPr lang="en-IN" sz="2800" b="1" dirty="0"/>
              <a:t>logically</a:t>
            </a:r>
            <a:r>
              <a:rPr lang="en-IN" sz="2800" dirty="0"/>
              <a:t> </a:t>
            </a:r>
            <a:r>
              <a:rPr lang="en-IN" sz="2800" b="1" dirty="0"/>
              <a:t>AND</a:t>
            </a:r>
            <a:r>
              <a:rPr lang="en-IN" sz="2800" dirty="0"/>
              <a:t>ed. The rule’s </a:t>
            </a:r>
            <a:r>
              <a:rPr lang="en-IN" sz="2800" b="1" i="1" dirty="0"/>
              <a:t>consequent </a:t>
            </a:r>
            <a:r>
              <a:rPr lang="en-IN" sz="2800" dirty="0"/>
              <a:t>contains a </a:t>
            </a:r>
            <a:r>
              <a:rPr lang="en-IN" sz="2800" b="1" dirty="0"/>
              <a:t>class prediction.</a:t>
            </a:r>
          </a:p>
          <a:p>
            <a:pPr algn="just"/>
            <a:endParaRPr lang="en-IN" sz="2800" b="1" dirty="0"/>
          </a:p>
          <a:p>
            <a:r>
              <a:rPr lang="en-IN" sz="2800" b="1" dirty="0"/>
              <a:t>R1</a:t>
            </a:r>
            <a:r>
              <a:rPr lang="en-IN" sz="2800" dirty="0"/>
              <a:t> can also be written as</a:t>
            </a:r>
          </a:p>
          <a:p>
            <a:pPr marL="0" indent="0">
              <a:buNone/>
            </a:pPr>
            <a:r>
              <a:rPr lang="en-IN" sz="3000" b="1" dirty="0"/>
              <a:t>R1:</a:t>
            </a:r>
            <a:r>
              <a:rPr lang="en-IN" sz="3000" dirty="0"/>
              <a:t> </a:t>
            </a:r>
            <a:r>
              <a:rPr lang="en-IN" sz="2600" i="1" dirty="0"/>
              <a:t>(age = youth)</a:t>
            </a:r>
            <a:r>
              <a:rPr lang="en-IN" sz="2600" dirty="0"/>
              <a:t> ^ </a:t>
            </a:r>
            <a:r>
              <a:rPr lang="en-IN" sz="2600" i="1" dirty="0"/>
              <a:t>(student = yes)</a:t>
            </a:r>
            <a:r>
              <a:rPr lang="en-IN" sz="2600" dirty="0"/>
              <a:t> =&gt; </a:t>
            </a:r>
            <a:r>
              <a:rPr lang="en-IN" sz="2600" i="1" dirty="0"/>
              <a:t>(buys computer = yes)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77353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F7C0A-95D8-F737-336C-B1FB8C096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4A707-FD9A-C56B-81B9-3F5E2FE87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79006"/>
          </a:xfrm>
        </p:spPr>
        <p:txBody>
          <a:bodyPr>
            <a:normAutofit/>
          </a:bodyPr>
          <a:lstStyle/>
          <a:p>
            <a:pPr algn="just"/>
            <a:r>
              <a:rPr lang="en-IN" sz="2800" dirty="0"/>
              <a:t>If the </a:t>
            </a:r>
            <a:r>
              <a:rPr lang="en-IN" sz="2800" b="1" i="1" dirty="0"/>
              <a:t>condition </a:t>
            </a:r>
            <a:r>
              <a:rPr lang="en-IN" sz="2800" dirty="0"/>
              <a:t>(i.e., all the attribute tests) in a </a:t>
            </a:r>
            <a:r>
              <a:rPr lang="en-IN" sz="2800" b="1" i="1" dirty="0"/>
              <a:t>rule antecedent</a:t>
            </a:r>
            <a:r>
              <a:rPr lang="en-IN" sz="2800" dirty="0"/>
              <a:t> holds </a:t>
            </a:r>
            <a:r>
              <a:rPr lang="en-IN" sz="2800" b="1" i="1" dirty="0"/>
              <a:t>true</a:t>
            </a:r>
            <a:r>
              <a:rPr lang="en-IN" sz="2800" dirty="0"/>
              <a:t> for a given tuple, we say that the rule antecedent is </a:t>
            </a:r>
            <a:r>
              <a:rPr lang="en-IN" sz="2800" b="1" i="1" dirty="0"/>
              <a:t>satisfied</a:t>
            </a:r>
            <a:r>
              <a:rPr lang="en-IN" sz="2800" dirty="0"/>
              <a:t> (or simply, that the rule is satisfied) and that the rule </a:t>
            </a:r>
            <a:r>
              <a:rPr lang="en-IN" sz="2800" b="1" dirty="0"/>
              <a:t>covers</a:t>
            </a:r>
            <a:r>
              <a:rPr lang="en-IN" sz="2800" dirty="0"/>
              <a:t> the tuple.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A rule </a:t>
            </a:r>
            <a:r>
              <a:rPr lang="en-IN" sz="2800" b="1" dirty="0"/>
              <a:t>R</a:t>
            </a:r>
            <a:r>
              <a:rPr lang="en-IN" sz="2800" dirty="0"/>
              <a:t> can be assessed by its </a:t>
            </a:r>
            <a:r>
              <a:rPr lang="en-IN" sz="2800" b="1" i="1" dirty="0"/>
              <a:t>coverage</a:t>
            </a:r>
            <a:r>
              <a:rPr lang="en-IN" sz="2800" dirty="0"/>
              <a:t> and </a:t>
            </a:r>
            <a:r>
              <a:rPr lang="en-IN" sz="2800" b="1" i="1" dirty="0"/>
              <a:t>accuracy</a:t>
            </a:r>
            <a:r>
              <a:rPr lang="en-IN" sz="2800" dirty="0"/>
              <a:t>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b="1" i="1" u="sng" dirty="0"/>
              <a:t>Coverage</a:t>
            </a:r>
            <a:r>
              <a:rPr lang="en-IN" sz="2800" u="sng" dirty="0"/>
              <a:t>:</a:t>
            </a:r>
            <a:r>
              <a:rPr lang="en-IN" sz="2800" dirty="0"/>
              <a:t> A rule’s coverage is the percentage of tuples that are </a:t>
            </a:r>
            <a:r>
              <a:rPr lang="en-IN" sz="2800" b="1" dirty="0"/>
              <a:t>covered</a:t>
            </a:r>
            <a:r>
              <a:rPr lang="en-IN" sz="2800" dirty="0"/>
              <a:t> by the rule.</a:t>
            </a:r>
          </a:p>
          <a:p>
            <a:pPr algn="just"/>
            <a:r>
              <a:rPr lang="en-IN" sz="2800" b="1" i="1" u="sng" dirty="0"/>
              <a:t>Accuracy: </a:t>
            </a:r>
            <a:r>
              <a:rPr lang="en-IN" sz="2800" dirty="0"/>
              <a:t> A rule’s coverage is the percentage of tuples that are </a:t>
            </a:r>
            <a:r>
              <a:rPr lang="en-IN" sz="2800" b="1" dirty="0"/>
              <a:t>correctly classified</a:t>
            </a:r>
            <a:r>
              <a:rPr lang="en-IN" sz="2800" dirty="0"/>
              <a:t> by the rule.</a:t>
            </a:r>
          </a:p>
        </p:txBody>
      </p:sp>
    </p:spTree>
    <p:extLst>
      <p:ext uri="{BB962C8B-B14F-4D97-AF65-F5344CB8AC3E}">
        <p14:creationId xmlns:p14="http://schemas.microsoft.com/office/powerpoint/2010/main" val="368404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FF902-2586-F12D-1904-C57F111B3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BFF07-417F-9DE3-9B40-D2968457B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9497"/>
            <a:ext cx="8363272" cy="5879006"/>
          </a:xfrm>
        </p:spPr>
        <p:txBody>
          <a:bodyPr>
            <a:normAutofit/>
          </a:bodyPr>
          <a:lstStyle/>
          <a:p>
            <a:pPr algn="just"/>
            <a:r>
              <a:rPr lang="en-IN" sz="2800" dirty="0"/>
              <a:t>Given a tuple, </a:t>
            </a:r>
            <a:r>
              <a:rPr lang="en-IN" sz="2800" b="1" dirty="0"/>
              <a:t>X</a:t>
            </a:r>
            <a:r>
              <a:rPr lang="en-IN" sz="2800" dirty="0"/>
              <a:t>, from a class labelled data set, </a:t>
            </a:r>
            <a:r>
              <a:rPr lang="en-IN" sz="2800" b="1" dirty="0"/>
              <a:t>D</a:t>
            </a:r>
            <a:r>
              <a:rPr lang="en-IN" sz="2800" dirty="0"/>
              <a:t>, </a:t>
            </a:r>
          </a:p>
          <a:p>
            <a:pPr algn="just"/>
            <a:r>
              <a:rPr lang="en-IN" sz="2800" dirty="0"/>
              <a:t>let </a:t>
            </a:r>
            <a:r>
              <a:rPr lang="en-IN" sz="2800" b="1" i="1" dirty="0" err="1"/>
              <a:t>n</a:t>
            </a:r>
            <a:r>
              <a:rPr lang="en-IN" sz="2800" b="1" i="1" baseline="-25000" dirty="0" err="1"/>
              <a:t>covers</a:t>
            </a:r>
            <a:r>
              <a:rPr lang="en-IN" sz="2800" dirty="0"/>
              <a:t> be the number of tuples covered by a rule </a:t>
            </a:r>
            <a:r>
              <a:rPr lang="en-IN" sz="2800" b="1" dirty="0"/>
              <a:t>R,  </a:t>
            </a:r>
            <a:r>
              <a:rPr lang="en-IN" sz="2800" b="1" i="1" dirty="0" err="1"/>
              <a:t>n</a:t>
            </a:r>
            <a:r>
              <a:rPr lang="en-IN" sz="2800" b="1" i="1" baseline="-25000" dirty="0" err="1"/>
              <a:t>correct</a:t>
            </a:r>
            <a:r>
              <a:rPr lang="en-IN" sz="2800" b="1" i="1" dirty="0"/>
              <a:t> </a:t>
            </a:r>
            <a:r>
              <a:rPr lang="en-IN" sz="2800" dirty="0"/>
              <a:t>be the number of tuples correctly classified by the rule </a:t>
            </a:r>
            <a:r>
              <a:rPr lang="en-IN" sz="2800" b="1" dirty="0"/>
              <a:t>R</a:t>
            </a:r>
            <a:r>
              <a:rPr lang="en-IN" sz="2800" dirty="0"/>
              <a:t>; and </a:t>
            </a:r>
            <a:r>
              <a:rPr lang="en-IN" sz="2800" b="1" dirty="0"/>
              <a:t>|D|</a:t>
            </a:r>
            <a:r>
              <a:rPr lang="en-IN" sz="2800" dirty="0"/>
              <a:t> be the number of tuples in D. 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We can define the </a:t>
            </a:r>
            <a:r>
              <a:rPr lang="en-IN" sz="2800" b="1" dirty="0"/>
              <a:t>coverage</a:t>
            </a:r>
            <a:r>
              <a:rPr lang="en-IN" sz="2800" dirty="0"/>
              <a:t> and </a:t>
            </a:r>
            <a:r>
              <a:rPr lang="en-IN" sz="2800" b="1" dirty="0"/>
              <a:t>accuracy</a:t>
            </a:r>
            <a:r>
              <a:rPr lang="en-IN" sz="2800" dirty="0"/>
              <a:t> of rule R as</a:t>
            </a:r>
          </a:p>
          <a:p>
            <a:pPr algn="just"/>
            <a:endParaRPr lang="en-IN" sz="2800" dirty="0"/>
          </a:p>
          <a:p>
            <a:pPr marL="0" indent="0" algn="just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83895B-3505-6C86-D9F9-008C927D3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3861048"/>
            <a:ext cx="388843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1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B6962-5890-4B80-6A6F-427B3C958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1CD39-A2FC-EDFC-3A60-CCB50F2BD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algn="just"/>
            <a:r>
              <a:rPr lang="en-IN" sz="2800" b="1" i="1" dirty="0"/>
              <a:t>Example:</a:t>
            </a:r>
            <a:r>
              <a:rPr lang="en-IN" sz="2800" dirty="0"/>
              <a:t> Rule </a:t>
            </a:r>
            <a:r>
              <a:rPr lang="en-IN" sz="2800" b="1" dirty="0"/>
              <a:t>accuracy</a:t>
            </a:r>
            <a:r>
              <a:rPr lang="en-IN" sz="2800" dirty="0"/>
              <a:t> and </a:t>
            </a:r>
            <a:r>
              <a:rPr lang="en-IN" sz="2800" b="1" dirty="0"/>
              <a:t>coverage</a:t>
            </a:r>
            <a:r>
              <a:rPr lang="en-IN" sz="2800" dirty="0"/>
              <a:t>. Let’s go back to our customer data set. Our task is to predict whether a customer will buy a computer. </a:t>
            </a:r>
          </a:p>
          <a:p>
            <a:pPr marL="0" indent="0" algn="just">
              <a:buNone/>
            </a:pPr>
            <a:r>
              <a:rPr lang="en-IN" sz="2800" b="1" dirty="0"/>
              <a:t>	R1</a:t>
            </a:r>
            <a:r>
              <a:rPr lang="en-IN" sz="2800" dirty="0"/>
              <a:t>: 	</a:t>
            </a:r>
            <a:r>
              <a:rPr lang="en-IN" sz="2800" b="1" dirty="0"/>
              <a:t>IF</a:t>
            </a:r>
            <a:r>
              <a:rPr lang="en-IN" sz="2800" b="1" i="1" dirty="0"/>
              <a:t> </a:t>
            </a:r>
            <a:r>
              <a:rPr lang="en-IN" sz="2800" i="1" dirty="0"/>
              <a:t>age = youth</a:t>
            </a:r>
            <a:r>
              <a:rPr lang="en-IN" sz="2800" dirty="0"/>
              <a:t> AND </a:t>
            </a:r>
            <a:r>
              <a:rPr lang="en-IN" sz="2800" i="1" dirty="0"/>
              <a:t>student = yes</a:t>
            </a:r>
            <a:r>
              <a:rPr lang="en-IN" sz="2800" dirty="0"/>
              <a:t> </a:t>
            </a:r>
          </a:p>
          <a:p>
            <a:pPr marL="0" indent="0" algn="just">
              <a:buNone/>
            </a:pPr>
            <a:r>
              <a:rPr lang="en-IN" sz="2800" b="1" dirty="0"/>
              <a:t>		THEN 	</a:t>
            </a:r>
            <a:r>
              <a:rPr lang="en-IN" sz="2800" i="1" dirty="0" err="1"/>
              <a:t>buys_computer</a:t>
            </a:r>
            <a:r>
              <a:rPr lang="en-IN" sz="2800" i="1" dirty="0"/>
              <a:t> = yes</a:t>
            </a:r>
            <a:r>
              <a:rPr lang="en-IN" sz="2800" dirty="0"/>
              <a:t>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Consider rule </a:t>
            </a:r>
            <a:r>
              <a:rPr lang="en-IN" sz="2800" b="1" dirty="0"/>
              <a:t>R1</a:t>
            </a:r>
            <a:r>
              <a:rPr lang="en-IN" sz="2800" dirty="0"/>
              <a:t>, which covers </a:t>
            </a:r>
            <a:r>
              <a:rPr lang="en-IN" sz="2800" b="1" dirty="0"/>
              <a:t>2 </a:t>
            </a:r>
            <a:r>
              <a:rPr lang="en-IN" sz="2800" dirty="0"/>
              <a:t>of the </a:t>
            </a:r>
            <a:r>
              <a:rPr lang="en-IN" sz="2800" b="1" dirty="0"/>
              <a:t>14 </a:t>
            </a:r>
            <a:r>
              <a:rPr lang="en-IN" sz="2800" dirty="0"/>
              <a:t>tuples. It can correctly classify </a:t>
            </a:r>
            <a:r>
              <a:rPr lang="en-IN" sz="2800" b="1" dirty="0"/>
              <a:t>both</a:t>
            </a:r>
            <a:r>
              <a:rPr lang="en-IN" sz="2800" dirty="0"/>
              <a:t> tuples. Therefore,</a:t>
            </a:r>
          </a:p>
          <a:p>
            <a:pPr marL="0" indent="0" algn="just">
              <a:buNone/>
            </a:pPr>
            <a:r>
              <a:rPr lang="en-IN" sz="2800" dirty="0"/>
              <a:t> 	</a:t>
            </a:r>
            <a:r>
              <a:rPr lang="en-IN" sz="2800" b="1" i="1" dirty="0"/>
              <a:t>coverage </a:t>
            </a:r>
            <a:r>
              <a:rPr lang="en-IN" sz="2800" dirty="0"/>
              <a:t>R1 (D) = 2/14 = </a:t>
            </a:r>
            <a:r>
              <a:rPr lang="en-IN" sz="2800" b="1" dirty="0"/>
              <a:t>14.28%</a:t>
            </a:r>
            <a:r>
              <a:rPr lang="en-IN" sz="2800" dirty="0"/>
              <a:t> and </a:t>
            </a:r>
          </a:p>
          <a:p>
            <a:pPr marL="0" indent="0" algn="just">
              <a:buNone/>
            </a:pPr>
            <a:r>
              <a:rPr lang="en-IN" sz="2800" b="1" i="1" dirty="0"/>
              <a:t>	accuracy</a:t>
            </a:r>
            <a:r>
              <a:rPr lang="en-IN" sz="2800" dirty="0"/>
              <a:t> R1 (D) = 2/2 = </a:t>
            </a:r>
            <a:r>
              <a:rPr lang="en-IN" sz="2800" b="1" dirty="0"/>
              <a:t>100%.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93188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B7A0-E73D-0E9C-5514-E9190C84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5C7FE-CB09-D8ED-89E6-FFFDB1DAF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800" b="1" dirty="0"/>
              <a:t>Rule Extraction from a Decision Tree:</a:t>
            </a:r>
          </a:p>
          <a:p>
            <a:pPr marL="0" indent="0" algn="just">
              <a:buNone/>
            </a:pPr>
            <a:endParaRPr lang="en-IN" sz="2800" dirty="0"/>
          </a:p>
          <a:p>
            <a:pPr algn="just"/>
            <a:r>
              <a:rPr lang="en-IN" sz="2800" b="1" i="1" dirty="0"/>
              <a:t>Decision tree classifiers</a:t>
            </a:r>
            <a:r>
              <a:rPr lang="en-IN" sz="2800" dirty="0"/>
              <a:t> are a popular method of classification.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In comparison with a decision tree, the </a:t>
            </a:r>
            <a:r>
              <a:rPr lang="en-IN" sz="2800" b="1" i="1" dirty="0"/>
              <a:t>IF-THEN</a:t>
            </a:r>
            <a:r>
              <a:rPr lang="en-IN" sz="2800" dirty="0"/>
              <a:t> rules may be easier for humans to understand, particularly if the decision tree is </a:t>
            </a:r>
            <a:r>
              <a:rPr lang="en-IN" sz="2800" b="1" i="1" dirty="0"/>
              <a:t>very large</a:t>
            </a:r>
            <a:r>
              <a:rPr lang="en-IN" sz="2800" dirty="0"/>
              <a:t>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In this, we look at how to build a </a:t>
            </a:r>
            <a:r>
              <a:rPr lang="en-IN" sz="2800" b="1" i="1" dirty="0"/>
              <a:t>rule based classifier</a:t>
            </a:r>
            <a:r>
              <a:rPr lang="en-IN" sz="2800" dirty="0"/>
              <a:t> by extracting </a:t>
            </a:r>
            <a:r>
              <a:rPr lang="en-IN" sz="2800" b="1" i="1" dirty="0"/>
              <a:t>IF-THEN</a:t>
            </a:r>
            <a:r>
              <a:rPr lang="en-IN" sz="2800" dirty="0"/>
              <a:t> rules from a </a:t>
            </a:r>
            <a:r>
              <a:rPr lang="en-IN" sz="2800" b="1" i="1" dirty="0"/>
              <a:t>decision tree</a:t>
            </a:r>
            <a:r>
              <a:rPr lang="en-IN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109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0600-42A6-8EC5-8B64-20F6646F8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DE4A0-0E28-60BD-68E0-2735B39C2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algn="just"/>
            <a:r>
              <a:rPr lang="en-IN" sz="2800" dirty="0"/>
              <a:t>To extract rules from a decision tree, one rule is created for each path from the </a:t>
            </a:r>
            <a:r>
              <a:rPr lang="en-IN" sz="2800" b="1" dirty="0"/>
              <a:t>root</a:t>
            </a:r>
            <a:r>
              <a:rPr lang="en-IN" sz="2800" dirty="0"/>
              <a:t> to a </a:t>
            </a:r>
            <a:r>
              <a:rPr lang="en-IN" sz="2800" b="1" dirty="0"/>
              <a:t>leaf</a:t>
            </a:r>
            <a:r>
              <a:rPr lang="en-IN" sz="2800" dirty="0"/>
              <a:t> node.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Each splitting criterion along a given path is logically </a:t>
            </a:r>
            <a:r>
              <a:rPr lang="en-IN" sz="2800" b="1" dirty="0"/>
              <a:t>AND</a:t>
            </a:r>
            <a:r>
              <a:rPr lang="en-IN" sz="2800" dirty="0"/>
              <a:t>ed to form the rule antecedent (“IF” part). The leaf node holds the </a:t>
            </a:r>
            <a:r>
              <a:rPr lang="en-IN" sz="2800" b="1" i="1" dirty="0"/>
              <a:t>class prediction</a:t>
            </a:r>
            <a:r>
              <a:rPr lang="en-IN" sz="2800" dirty="0"/>
              <a:t>, forming the rule consequent (“THEN” part).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b="1" dirty="0"/>
              <a:t>Example</a:t>
            </a:r>
            <a:r>
              <a:rPr lang="en-IN" sz="2800" dirty="0"/>
              <a:t>: Extracting </a:t>
            </a:r>
            <a:r>
              <a:rPr lang="en-IN" sz="2800" b="1" i="1" dirty="0"/>
              <a:t>classification rules</a:t>
            </a:r>
            <a:r>
              <a:rPr lang="en-IN" sz="2800" dirty="0"/>
              <a:t> from the following decision tree.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87128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AD31D-3A5F-6F1A-6617-50DA04F42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F2D29-4991-01E3-14ED-08B275B3D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endParaRPr lang="en-IN" sz="2800" dirty="0"/>
          </a:p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endParaRPr lang="en-IN" sz="2800" dirty="0"/>
          </a:p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endParaRPr lang="en-IN" sz="2800" dirty="0"/>
          </a:p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endParaRPr lang="en-IN" sz="2800" dirty="0"/>
          </a:p>
          <a:p>
            <a:pPr marL="0" indent="0" algn="just">
              <a:spcBef>
                <a:spcPts val="0"/>
              </a:spcBef>
              <a:buNone/>
            </a:pPr>
            <a:endParaRPr lang="en-IN" sz="2800" dirty="0"/>
          </a:p>
          <a:p>
            <a:pPr marL="0" indent="0" algn="just">
              <a:spcBef>
                <a:spcPts val="0"/>
              </a:spcBef>
              <a:buNone/>
            </a:pPr>
            <a:endParaRPr lang="en-IN" sz="2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IN" sz="2800" dirty="0"/>
              <a:t>The above decision tree can be converted into </a:t>
            </a:r>
            <a:r>
              <a:rPr lang="en-IN" sz="2800" b="1" i="1" dirty="0"/>
              <a:t>IF-THEN classification rules</a:t>
            </a:r>
            <a:r>
              <a:rPr lang="en-IN" sz="2800" dirty="0"/>
              <a:t> by tracing the path from the </a:t>
            </a:r>
            <a:r>
              <a:rPr lang="en-IN" sz="2800" b="1" dirty="0"/>
              <a:t>root </a:t>
            </a:r>
            <a:r>
              <a:rPr lang="en-IN" sz="2800" dirty="0"/>
              <a:t>node to each </a:t>
            </a:r>
            <a:r>
              <a:rPr lang="en-IN" sz="2800" b="1" dirty="0"/>
              <a:t>leaf node </a:t>
            </a:r>
            <a:r>
              <a:rPr lang="en-IN" sz="2800" dirty="0"/>
              <a:t>in the tree.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A0B277-368E-4F96-0D1C-B94EED888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04664"/>
            <a:ext cx="795325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97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3D124-952B-12A0-C47B-E8FF4374D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DFE36-897C-7321-D6D4-2B4E9370D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363272" cy="6239046"/>
          </a:xfrm>
        </p:spPr>
        <p:txBody>
          <a:bodyPr>
            <a:normAutofit/>
          </a:bodyPr>
          <a:lstStyle/>
          <a:p>
            <a:pPr algn="just"/>
            <a:r>
              <a:rPr lang="en-IN" sz="2800" dirty="0"/>
              <a:t>The rules extracted from the above Figure are as follows: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b="1" dirty="0"/>
              <a:t>R1:</a:t>
            </a:r>
            <a:r>
              <a:rPr lang="en-IN" sz="2800" dirty="0"/>
              <a:t> IF </a:t>
            </a:r>
            <a:r>
              <a:rPr lang="en-IN" sz="2800" i="1" dirty="0"/>
              <a:t>age = youth</a:t>
            </a:r>
            <a:r>
              <a:rPr lang="en-IN" sz="2800" dirty="0"/>
              <a:t> AND </a:t>
            </a:r>
            <a:r>
              <a:rPr lang="en-IN" sz="2800" i="1" dirty="0"/>
              <a:t>student = yes</a:t>
            </a:r>
            <a:r>
              <a:rPr lang="en-IN" sz="2800" dirty="0"/>
              <a:t> THEN </a:t>
            </a:r>
            <a:r>
              <a:rPr lang="en-IN" sz="2800" i="1" dirty="0" err="1"/>
              <a:t>buys_computer</a:t>
            </a:r>
            <a:r>
              <a:rPr lang="en-IN" sz="2800" i="1" dirty="0"/>
              <a:t> = yes</a:t>
            </a:r>
            <a:endParaRPr lang="en-IN" sz="2800" dirty="0"/>
          </a:p>
          <a:p>
            <a:pPr algn="just"/>
            <a:r>
              <a:rPr lang="en-IN" sz="2800" b="1" dirty="0"/>
              <a:t>R2:</a:t>
            </a:r>
            <a:r>
              <a:rPr lang="en-IN" sz="2800" dirty="0"/>
              <a:t> IF </a:t>
            </a:r>
            <a:r>
              <a:rPr lang="en-IN" sz="2800" i="1" dirty="0"/>
              <a:t>age = youth</a:t>
            </a:r>
            <a:r>
              <a:rPr lang="en-IN" sz="2800" dirty="0"/>
              <a:t> AND </a:t>
            </a:r>
            <a:r>
              <a:rPr lang="en-IN" sz="2800" i="1" dirty="0"/>
              <a:t>student = no</a:t>
            </a:r>
            <a:r>
              <a:rPr lang="en-IN" sz="2800" dirty="0"/>
              <a:t> THEN </a:t>
            </a:r>
            <a:r>
              <a:rPr lang="en-IN" sz="2800" i="1" dirty="0" err="1"/>
              <a:t>buys_computer</a:t>
            </a:r>
            <a:r>
              <a:rPr lang="en-IN" sz="2800" i="1" dirty="0"/>
              <a:t> = no</a:t>
            </a:r>
            <a:endParaRPr lang="en-IN" sz="2800" dirty="0"/>
          </a:p>
          <a:p>
            <a:pPr algn="just"/>
            <a:r>
              <a:rPr lang="en-IN" sz="2800" b="1" dirty="0"/>
              <a:t>R3:</a:t>
            </a:r>
            <a:r>
              <a:rPr lang="en-IN" sz="2800" dirty="0"/>
              <a:t> IF </a:t>
            </a:r>
            <a:r>
              <a:rPr lang="en-IN" sz="2800" i="1" dirty="0"/>
              <a:t>age = </a:t>
            </a:r>
            <a:r>
              <a:rPr lang="en-IN" sz="2800" i="1" dirty="0" err="1"/>
              <a:t>middle_aged</a:t>
            </a:r>
            <a:r>
              <a:rPr lang="en-IN" sz="2800" dirty="0"/>
              <a:t> THEN </a:t>
            </a:r>
            <a:r>
              <a:rPr lang="en-IN" sz="2800" i="1" dirty="0" err="1"/>
              <a:t>buys_computer</a:t>
            </a:r>
            <a:r>
              <a:rPr lang="en-IN" sz="2800" dirty="0"/>
              <a:t> </a:t>
            </a:r>
            <a:r>
              <a:rPr lang="en-IN" sz="2800" i="1" dirty="0"/>
              <a:t>= yes</a:t>
            </a:r>
            <a:endParaRPr lang="en-IN" sz="2800" dirty="0"/>
          </a:p>
          <a:p>
            <a:pPr algn="just"/>
            <a:r>
              <a:rPr lang="en-IN" sz="2800" b="1" dirty="0"/>
              <a:t>R4:</a:t>
            </a:r>
            <a:r>
              <a:rPr lang="en-IN" sz="2800" dirty="0"/>
              <a:t> IF </a:t>
            </a:r>
            <a:r>
              <a:rPr lang="en-IN" sz="2800" i="1" dirty="0"/>
              <a:t>age = senior</a:t>
            </a:r>
            <a:r>
              <a:rPr lang="en-IN" sz="2800" dirty="0"/>
              <a:t> AND </a:t>
            </a:r>
            <a:r>
              <a:rPr lang="en-IN" sz="2800" i="1" dirty="0" err="1"/>
              <a:t>credit_rating</a:t>
            </a:r>
            <a:r>
              <a:rPr lang="en-IN" sz="2800" i="1" dirty="0"/>
              <a:t> = excellent</a:t>
            </a:r>
            <a:r>
              <a:rPr lang="en-IN" sz="2800" dirty="0"/>
              <a:t> THEN </a:t>
            </a:r>
            <a:r>
              <a:rPr lang="en-IN" sz="2800" i="1" dirty="0" err="1"/>
              <a:t>buys_computer</a:t>
            </a:r>
            <a:r>
              <a:rPr lang="en-IN" sz="2800" i="1" dirty="0"/>
              <a:t> = yes</a:t>
            </a:r>
            <a:endParaRPr lang="en-IN" sz="2800" dirty="0"/>
          </a:p>
          <a:p>
            <a:pPr algn="just"/>
            <a:r>
              <a:rPr lang="en-IN" sz="2800" b="1" dirty="0"/>
              <a:t>R5:</a:t>
            </a:r>
            <a:r>
              <a:rPr lang="en-IN" sz="2800" dirty="0"/>
              <a:t> IF </a:t>
            </a:r>
            <a:r>
              <a:rPr lang="en-IN" sz="2800" i="1" dirty="0"/>
              <a:t>age = senior</a:t>
            </a:r>
            <a:r>
              <a:rPr lang="en-IN" sz="2800" dirty="0"/>
              <a:t> AND </a:t>
            </a:r>
            <a:r>
              <a:rPr lang="en-IN" sz="2800" i="1" dirty="0" err="1"/>
              <a:t>credit_rating</a:t>
            </a:r>
            <a:r>
              <a:rPr lang="en-IN" sz="2800" i="1" dirty="0"/>
              <a:t> = fair</a:t>
            </a:r>
            <a:r>
              <a:rPr lang="en-IN" sz="2800" dirty="0"/>
              <a:t> THEN </a:t>
            </a:r>
            <a:r>
              <a:rPr lang="en-IN" sz="2800" i="1" dirty="0" err="1"/>
              <a:t>buys_computer</a:t>
            </a:r>
            <a:r>
              <a:rPr lang="en-IN" sz="2800" i="1" dirty="0"/>
              <a:t> = no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31418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702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Bahnschrift SemiBold</vt:lpstr>
      <vt:lpstr>Calibri</vt:lpstr>
      <vt:lpstr>Office Theme</vt:lpstr>
      <vt:lpstr>Rule Based 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Lazy Learners (or Learning from Your Neighbors)</dc:title>
  <dc:creator>Admin</dc:creator>
  <cp:lastModifiedBy>Madhu T</cp:lastModifiedBy>
  <cp:revision>125</cp:revision>
  <dcterms:created xsi:type="dcterms:W3CDTF">2024-01-02T04:37:34Z</dcterms:created>
  <dcterms:modified xsi:type="dcterms:W3CDTF">2025-09-21T16:45:45Z</dcterms:modified>
</cp:coreProperties>
</file>