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6" r:id="rId2"/>
    <p:sldId id="327" r:id="rId3"/>
    <p:sldId id="328" r:id="rId4"/>
    <p:sldId id="329" r:id="rId5"/>
    <p:sldId id="330" r:id="rId6"/>
    <p:sldId id="331" r:id="rId7"/>
    <p:sldId id="33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3" autoAdjust="0"/>
    <p:restoredTop sz="94713" autoAdjust="0"/>
  </p:normalViewPr>
  <p:slideViewPr>
    <p:cSldViewPr>
      <p:cViewPr>
        <p:scale>
          <a:sx n="66" d="100"/>
          <a:sy n="66" d="100"/>
        </p:scale>
        <p:origin x="-1500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6184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7301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03934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58378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22303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67793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99599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40421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10928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9753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9224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61979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9874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09800"/>
            <a:ext cx="8839200" cy="1905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XHTML-</a:t>
            </a:r>
            <a:br>
              <a:rPr lang="en-US" dirty="0" smtClean="0"/>
            </a:br>
            <a:r>
              <a:rPr lang="en-US" dirty="0" smtClean="0"/>
              <a:t>(e</a:t>
            </a:r>
            <a:r>
              <a:rPr lang="en-US" b="1" dirty="0" smtClean="0">
                <a:solidFill>
                  <a:srgbClr val="FF0000"/>
                </a:solidFill>
              </a:rPr>
              <a:t>X</a:t>
            </a:r>
            <a:r>
              <a:rPr lang="en-US" dirty="0" smtClean="0"/>
              <a:t>tensible</a:t>
            </a:r>
            <a:r>
              <a:rPr lang="en-US" dirty="0"/>
              <a:t> </a:t>
            </a:r>
            <a:r>
              <a:rPr lang="en-US" b="1" dirty="0">
                <a:solidFill>
                  <a:srgbClr val="FF0000"/>
                </a:solidFill>
              </a:rPr>
              <a:t>H</a:t>
            </a:r>
            <a:r>
              <a:rPr lang="en-US" dirty="0"/>
              <a:t>yper</a:t>
            </a:r>
            <a:r>
              <a:rPr lang="en-US" b="1" dirty="0">
                <a:solidFill>
                  <a:srgbClr val="FF0000"/>
                </a:solidFill>
              </a:rPr>
              <a:t>T</a:t>
            </a:r>
            <a:r>
              <a:rPr lang="en-US" dirty="0"/>
              <a:t>ext </a:t>
            </a:r>
            <a:r>
              <a:rPr lang="en-US" b="1" dirty="0">
                <a:solidFill>
                  <a:srgbClr val="FF0000"/>
                </a:solidFill>
              </a:rPr>
              <a:t>M</a:t>
            </a:r>
            <a:r>
              <a:rPr lang="en-US" dirty="0"/>
              <a:t>arkup </a:t>
            </a:r>
            <a:r>
              <a:rPr lang="en-US" b="1" dirty="0" smtClean="0">
                <a:solidFill>
                  <a:srgbClr val="FF0000"/>
                </a:solidFill>
              </a:rPr>
              <a:t>L</a:t>
            </a:r>
            <a:r>
              <a:rPr lang="en-US" dirty="0" smtClean="0"/>
              <a:t>anguage)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11304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5532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800" dirty="0"/>
              <a:t>XHTML stands for </a:t>
            </a:r>
            <a:r>
              <a:rPr lang="en-US" sz="2800" b="1" dirty="0"/>
              <a:t>EXtensible HyperText Markup </a:t>
            </a:r>
            <a:r>
              <a:rPr lang="en-US" sz="2800" b="1" dirty="0" smtClean="0"/>
              <a:t>Language.</a:t>
            </a:r>
          </a:p>
          <a:p>
            <a:pPr marL="0" indent="0" algn="just">
              <a:buNone/>
            </a:pPr>
            <a:endParaRPr lang="en-US" sz="2800" b="1" dirty="0" smtClean="0"/>
          </a:p>
          <a:p>
            <a:pPr algn="just"/>
            <a:r>
              <a:rPr lang="en-US" sz="2800" dirty="0"/>
              <a:t>XHTML is almost identical to HTML but it is stricter than HTML. XHTML is HTML defined as an XML application. It is supported by all major browsers</a:t>
            </a:r>
            <a:r>
              <a:rPr lang="en-US" sz="2800" dirty="0" smtClean="0"/>
              <a:t>.</a:t>
            </a:r>
          </a:p>
          <a:p>
            <a:pPr marL="0" indent="0" algn="just">
              <a:buNone/>
            </a:pPr>
            <a:endParaRPr lang="en-US" sz="2800" dirty="0" smtClean="0"/>
          </a:p>
          <a:p>
            <a:pPr algn="just"/>
            <a:r>
              <a:rPr lang="en-US" sz="2800" dirty="0"/>
              <a:t>Although XHTML is almost the same as HTML but It is more important to create your code correctly, because XHTML is stricter than HTML in syntax and case sensitivity</a:t>
            </a:r>
            <a:r>
              <a:rPr lang="en-US" sz="2800" dirty="0" smtClean="0"/>
              <a:t>.</a:t>
            </a:r>
          </a:p>
          <a:p>
            <a:pPr algn="just"/>
            <a:endParaRPr lang="en-US" sz="2800" dirty="0" smtClean="0"/>
          </a:p>
          <a:p>
            <a:pPr algn="just"/>
            <a:r>
              <a:rPr lang="en-US" sz="2800" dirty="0"/>
              <a:t>XHTML was developed to make HTML more extensible and </a:t>
            </a:r>
            <a:r>
              <a:rPr lang="en-US" sz="2800" dirty="0" smtClean="0"/>
              <a:t>standard.</a:t>
            </a:r>
          </a:p>
          <a:p>
            <a:pPr algn="just"/>
            <a:endParaRPr lang="en-US" sz="2800" dirty="0" smtClean="0"/>
          </a:p>
          <a:p>
            <a:pPr algn="just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4151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553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/>
              <a:t>Let's take an </a:t>
            </a:r>
            <a:r>
              <a:rPr lang="en-US" sz="2800" dirty="0" smtClean="0"/>
              <a:t>example,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400" dirty="0" smtClean="0"/>
              <a:t>The following HTML </a:t>
            </a:r>
            <a:r>
              <a:rPr lang="en-US" sz="2400" dirty="0"/>
              <a:t>code works fine in most browsers (even if it does not follow the HTML rules</a:t>
            </a:r>
            <a:r>
              <a:rPr lang="en-US" sz="2400" dirty="0" smtClean="0"/>
              <a:t>).</a:t>
            </a:r>
          </a:p>
          <a:p>
            <a:pPr marL="0" indent="0">
              <a:buNone/>
            </a:pPr>
            <a:endParaRPr lang="en-US" sz="2400" b="1" u="sng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B0F0"/>
                </a:solidFill>
              </a:rPr>
              <a:t>				</a:t>
            </a:r>
            <a:r>
              <a:rPr lang="en-US" sz="2400" b="1" u="sng" dirty="0" smtClean="0">
                <a:solidFill>
                  <a:srgbClr val="00B0F0"/>
                </a:solidFill>
              </a:rPr>
              <a:t>“Bad.html”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rgbClr val="FF0000"/>
                </a:solidFill>
              </a:rPr>
              <a:t>&lt;</a:t>
            </a:r>
            <a:r>
              <a:rPr lang="en-US" sz="2200" b="1" dirty="0">
                <a:solidFill>
                  <a:srgbClr val="FF0000"/>
                </a:solidFill>
              </a:rPr>
              <a:t>html&gt;</a:t>
            </a:r>
            <a:r>
              <a:rPr lang="en-US" sz="2200" dirty="0"/>
              <a:t>  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</a:rPr>
              <a:t>&lt;head&gt;</a:t>
            </a:r>
            <a:r>
              <a:rPr lang="en-US" sz="2200" dirty="0"/>
              <a:t>  </a:t>
            </a:r>
          </a:p>
          <a:p>
            <a:pPr marL="0" indent="0">
              <a:buNone/>
            </a:pPr>
            <a:r>
              <a:rPr lang="en-US" sz="2200" b="1" dirty="0" smtClean="0"/>
              <a:t>&lt;</a:t>
            </a:r>
            <a:r>
              <a:rPr lang="en-US" sz="2200" b="1" dirty="0"/>
              <a:t>title&gt;</a:t>
            </a:r>
            <a:r>
              <a:rPr lang="en-US" sz="2200" dirty="0"/>
              <a:t>This is an example of bad HTML</a:t>
            </a:r>
            <a:r>
              <a:rPr lang="en-US" sz="2200" b="1" dirty="0"/>
              <a:t>&lt;/title&gt;</a:t>
            </a:r>
            <a:r>
              <a:rPr lang="en-US" sz="2200" dirty="0"/>
              <a:t>  </a:t>
            </a:r>
          </a:p>
          <a:p>
            <a:pPr marL="0" indent="0">
              <a:buNone/>
            </a:pPr>
            <a:r>
              <a:rPr lang="en-US" sz="2200" b="1" dirty="0"/>
              <a:t>&lt;body&gt;</a:t>
            </a:r>
            <a:r>
              <a:rPr lang="en-US" sz="2200" dirty="0"/>
              <a:t>  </a:t>
            </a:r>
          </a:p>
          <a:p>
            <a:pPr marL="0" indent="0">
              <a:buNone/>
            </a:pPr>
            <a:r>
              <a:rPr lang="en-US" sz="2200" dirty="0"/>
              <a:t>  </a:t>
            </a:r>
            <a:r>
              <a:rPr lang="en-US" sz="2200" b="1" dirty="0">
                <a:solidFill>
                  <a:srgbClr val="FF0000"/>
                </a:solidFill>
              </a:rPr>
              <a:t>&lt;</a:t>
            </a:r>
            <a:r>
              <a:rPr lang="en-US" sz="2200" b="1" dirty="0" smtClean="0">
                <a:solidFill>
                  <a:srgbClr val="FF0000"/>
                </a:solidFill>
              </a:rPr>
              <a:t>h1&gt;</a:t>
            </a:r>
            <a:r>
              <a:rPr lang="en-US" sz="2200" dirty="0" smtClean="0"/>
              <a:t>This is a heading</a:t>
            </a:r>
            <a:r>
              <a:rPr lang="en-US" sz="2200" dirty="0"/>
              <a:t> </a:t>
            </a:r>
          </a:p>
          <a:p>
            <a:pPr marL="0" indent="0">
              <a:buNone/>
            </a:pPr>
            <a:r>
              <a:rPr lang="en-US" sz="2200" dirty="0"/>
              <a:t>  </a:t>
            </a:r>
            <a:r>
              <a:rPr lang="en-US" sz="2200" b="1" dirty="0">
                <a:solidFill>
                  <a:srgbClr val="FF0000"/>
                </a:solidFill>
              </a:rPr>
              <a:t>&lt;p&gt;</a:t>
            </a:r>
            <a:r>
              <a:rPr lang="en-US" sz="2200" dirty="0"/>
              <a:t>This is a paragraph  </a:t>
            </a:r>
          </a:p>
          <a:p>
            <a:pPr marL="0" indent="0">
              <a:buNone/>
            </a:pPr>
            <a:r>
              <a:rPr lang="en-US" sz="2200" b="1" dirty="0"/>
              <a:t>&lt;/body&gt;</a:t>
            </a:r>
            <a:r>
              <a:rPr lang="en-US" sz="2200" dirty="0"/>
              <a:t>  </a:t>
            </a:r>
            <a:endParaRPr lang="en-US" sz="2200" dirty="0" smtClean="0"/>
          </a:p>
          <a:p>
            <a:pPr marL="0" indent="0">
              <a:buNone/>
            </a:pPr>
            <a:endParaRPr lang="en-US" sz="24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400" dirty="0"/>
              <a:t>The above HTML code doesn't follow the HTML rule although it runs</a:t>
            </a:r>
            <a:r>
              <a:rPr lang="en-US" sz="2400" dirty="0" smtClean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400" dirty="0"/>
              <a:t>XHTML doesn't facilitate you to make badly formed </a:t>
            </a:r>
            <a:r>
              <a:rPr lang="en-US" sz="2400" dirty="0" smtClean="0"/>
              <a:t>code</a:t>
            </a:r>
            <a:r>
              <a:rPr lang="en-US" sz="2400" dirty="0"/>
              <a:t>(like missing out a closing tag</a:t>
            </a:r>
            <a:r>
              <a:rPr lang="en-US" sz="2400" dirty="0" smtClean="0"/>
              <a:t>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774867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553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There are some changes in XHTML as compared to </a:t>
            </a:r>
            <a:r>
              <a:rPr lang="en-US" sz="2400" dirty="0" smtClean="0"/>
              <a:t>HTML, those are</a:t>
            </a:r>
          </a:p>
          <a:p>
            <a:pPr marL="0" indent="0">
              <a:buNone/>
            </a:pPr>
            <a:r>
              <a:rPr lang="en-US" sz="2400" b="1" dirty="0"/>
              <a:t>Changes in Document Structure</a:t>
            </a:r>
          </a:p>
          <a:p>
            <a:r>
              <a:rPr lang="en-US" sz="2400" dirty="0"/>
              <a:t>All documents must have a DOCTYPE.</a:t>
            </a:r>
          </a:p>
          <a:p>
            <a:r>
              <a:rPr lang="en-US" sz="2400" dirty="0"/>
              <a:t>The xmlns attribute in &lt;html&gt; is mandatory and must specify the xml namespace for the document.</a:t>
            </a:r>
          </a:p>
          <a:p>
            <a:r>
              <a:rPr lang="en-US" sz="2400" dirty="0"/>
              <a:t>&lt;html&gt;, &lt;head&gt;, &lt;title&gt;, and &lt;body&gt; are mandatory with their respective closing tags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r>
              <a:rPr lang="en-US" sz="2400" b="1" dirty="0"/>
              <a:t>Changes in XHTML Tags</a:t>
            </a:r>
          </a:p>
          <a:p>
            <a:r>
              <a:rPr lang="en-US" sz="2400" dirty="0"/>
              <a:t>All XHTML tags must be in lower case.</a:t>
            </a:r>
          </a:p>
          <a:p>
            <a:r>
              <a:rPr lang="en-US" sz="2400" dirty="0"/>
              <a:t>All XHTML tags must be closed.</a:t>
            </a:r>
          </a:p>
          <a:p>
            <a:r>
              <a:rPr lang="en-US" sz="2400" dirty="0"/>
              <a:t>All XHTML tags must be properly nested.</a:t>
            </a:r>
          </a:p>
          <a:p>
            <a:r>
              <a:rPr lang="en-US" sz="2400" dirty="0"/>
              <a:t>All XHTML attributes must be in lower case.</a:t>
            </a:r>
          </a:p>
          <a:p>
            <a:r>
              <a:rPr lang="en-US" sz="2400" dirty="0"/>
              <a:t>The name attribute has </a:t>
            </a:r>
            <a:r>
              <a:rPr lang="en-US" sz="2400" dirty="0" smtClean="0"/>
              <a:t>changed as id.</a:t>
            </a:r>
            <a:endParaRPr lang="en-US" sz="2400" dirty="0"/>
          </a:p>
          <a:p>
            <a:r>
              <a:rPr lang="en-US" sz="2400" dirty="0" smtClean="0"/>
              <a:t>XHTML </a:t>
            </a:r>
            <a:r>
              <a:rPr lang="en-US" sz="2400" dirty="0"/>
              <a:t>attribute values must be quoted.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178014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00800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All XHTML documents must contain a DOCTYPE declaration at the start.</a:t>
            </a:r>
          </a:p>
          <a:p>
            <a:pPr lvl="1"/>
            <a:r>
              <a:rPr lang="en-US" sz="2000" b="1" dirty="0" smtClean="0"/>
              <a:t>Example:</a:t>
            </a:r>
            <a:r>
              <a:rPr lang="en-US" sz="2400" dirty="0" smtClean="0"/>
              <a:t>	</a:t>
            </a:r>
            <a:r>
              <a:rPr lang="en-US" sz="2400" dirty="0" smtClean="0">
                <a:solidFill>
                  <a:srgbClr val="0070C0"/>
                </a:solidFill>
              </a:rPr>
              <a:t>&lt;!DOCTYPE html&gt;</a:t>
            </a:r>
          </a:p>
          <a:p>
            <a:pPr lvl="1">
              <a:buNone/>
            </a:pPr>
            <a:endParaRPr lang="en-US" sz="2400" dirty="0" smtClean="0">
              <a:solidFill>
                <a:srgbClr val="0070C0"/>
              </a:solidFill>
            </a:endParaRPr>
          </a:p>
          <a:p>
            <a:pPr algn="just"/>
            <a:r>
              <a:rPr lang="en-US" sz="2400" dirty="0" smtClean="0"/>
              <a:t>XHTML is case-sensitive markup language. So, all the XHTML tags and attributes must be written in lower case.</a:t>
            </a:r>
          </a:p>
          <a:p>
            <a:pPr lvl="1" algn="just"/>
            <a:r>
              <a:rPr lang="en-US" sz="2000" b="1" dirty="0" smtClean="0"/>
              <a:t>Example: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rgbClr val="FF0000"/>
                </a:solidFill>
              </a:rPr>
              <a:t>&lt;!-- Invalid in XHTML --&gt;</a:t>
            </a:r>
            <a:r>
              <a:rPr lang="en-US" sz="2400" dirty="0" smtClean="0"/>
              <a:t>  </a:t>
            </a:r>
          </a:p>
          <a:p>
            <a:pPr>
              <a:buNone/>
            </a:pPr>
            <a:r>
              <a:rPr lang="en-US" sz="2400" b="1" dirty="0" smtClean="0"/>
              <a:t>	&lt;A</a:t>
            </a:r>
            <a:r>
              <a:rPr lang="en-US" sz="2400" dirty="0" smtClean="0"/>
              <a:t> </a:t>
            </a:r>
            <a:r>
              <a:rPr lang="en-US" sz="2400" dirty="0" err="1" smtClean="0"/>
              <a:t>Href</a:t>
            </a:r>
            <a:r>
              <a:rPr lang="en-US" sz="2400" dirty="0" smtClean="0"/>
              <a:t>=“file.html“</a:t>
            </a:r>
            <a:r>
              <a:rPr lang="en-US" sz="2400" b="1" dirty="0" smtClean="0"/>
              <a:t>&gt;</a:t>
            </a:r>
            <a:r>
              <a:rPr lang="en-US" sz="2400" dirty="0" smtClean="0"/>
              <a:t>Click here</a:t>
            </a:r>
            <a:r>
              <a:rPr lang="en-US" sz="2400" b="1" dirty="0" smtClean="0"/>
              <a:t>&lt;/A&gt;</a:t>
            </a:r>
            <a:r>
              <a:rPr lang="en-US" sz="2400" dirty="0" smtClean="0"/>
              <a:t>  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b="1" dirty="0" smtClean="0">
                <a:solidFill>
                  <a:srgbClr val="00B050"/>
                </a:solidFill>
              </a:rPr>
              <a:t>&lt;!-- Valid in XHTML --&gt; </a:t>
            </a:r>
            <a:r>
              <a:rPr lang="en-US" sz="2400" b="1" dirty="0" smtClean="0"/>
              <a:t> </a:t>
            </a:r>
          </a:p>
          <a:p>
            <a:pPr>
              <a:buNone/>
            </a:pPr>
            <a:r>
              <a:rPr lang="en-US" sz="2400" b="1" dirty="0" smtClean="0"/>
              <a:t>	&lt;a</a:t>
            </a:r>
            <a:r>
              <a:rPr lang="en-US" sz="2400" dirty="0" smtClean="0"/>
              <a:t>  </a:t>
            </a:r>
            <a:r>
              <a:rPr lang="en-US" sz="2400" dirty="0" err="1" smtClean="0"/>
              <a:t>href</a:t>
            </a:r>
            <a:r>
              <a:rPr lang="en-US" sz="2400" dirty="0" smtClean="0"/>
              <a:t>=“file.html“</a:t>
            </a:r>
            <a:r>
              <a:rPr lang="en-US" sz="2400" b="1" dirty="0" smtClean="0"/>
              <a:t>&gt;</a:t>
            </a:r>
            <a:r>
              <a:rPr lang="en-US" sz="2400" dirty="0" smtClean="0"/>
              <a:t>Click here </a:t>
            </a:r>
            <a:r>
              <a:rPr lang="en-US" sz="2400" b="1" dirty="0" smtClean="0"/>
              <a:t>&lt;/a&gt;</a:t>
            </a:r>
            <a:r>
              <a:rPr lang="en-US" sz="2400" dirty="0" smtClean="0"/>
              <a:t>   </a:t>
            </a:r>
          </a:p>
          <a:p>
            <a:pPr>
              <a:buNone/>
            </a:pPr>
            <a:endParaRPr lang="en-US" sz="2400" dirty="0" smtClean="0"/>
          </a:p>
          <a:p>
            <a:pPr algn="just"/>
            <a:r>
              <a:rPr lang="en-US" sz="2400" dirty="0" smtClean="0"/>
              <a:t>An XHTML must have an equivalent closing tag.</a:t>
            </a:r>
          </a:p>
          <a:p>
            <a:pPr lvl="1" algn="just"/>
            <a:r>
              <a:rPr lang="en-US" sz="2000" b="1" dirty="0" smtClean="0"/>
              <a:t>Example: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rgbClr val="FF0000"/>
                </a:solidFill>
              </a:rPr>
              <a:t> &lt;!-- Invalid in XHTML --&gt; </a:t>
            </a:r>
            <a:r>
              <a:rPr lang="en-US" sz="2400" dirty="0" smtClean="0"/>
              <a:t> </a:t>
            </a:r>
          </a:p>
          <a:p>
            <a:pPr>
              <a:buNone/>
            </a:pPr>
            <a:r>
              <a:rPr lang="en-US" sz="2400" b="1" dirty="0" smtClean="0"/>
              <a:t>	&lt;p&gt;</a:t>
            </a:r>
            <a:r>
              <a:rPr lang="en-US" sz="2400" dirty="0" smtClean="0"/>
              <a:t>This paragraph not valid in XHTML. 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b="1" dirty="0" smtClean="0">
                <a:solidFill>
                  <a:srgbClr val="00B050"/>
                </a:solidFill>
              </a:rPr>
              <a:t>&lt;!-- Valid in XHTML --&gt; </a:t>
            </a:r>
            <a:r>
              <a:rPr lang="en-US" sz="2400" b="1" dirty="0" smtClean="0"/>
              <a:t> </a:t>
            </a:r>
          </a:p>
          <a:p>
            <a:pPr>
              <a:buNone/>
            </a:pPr>
            <a:r>
              <a:rPr lang="en-US" sz="2400" b="1" dirty="0" smtClean="0"/>
              <a:t>	&lt;p&gt; </a:t>
            </a:r>
            <a:r>
              <a:rPr lang="en-US" sz="2400" dirty="0" smtClean="0"/>
              <a:t>This paragraph valid in XHTML. </a:t>
            </a:r>
            <a:r>
              <a:rPr lang="en-US" sz="2400" b="1" dirty="0" smtClean="0"/>
              <a:t>&lt;/p&gt;</a:t>
            </a:r>
            <a:r>
              <a:rPr lang="en-US" sz="2400" dirty="0" smtClean="0"/>
              <a:t>  </a:t>
            </a:r>
          </a:p>
          <a:p>
            <a:pPr>
              <a:buNone/>
            </a:pPr>
            <a:endParaRPr lang="en-US" sz="2400" dirty="0" smtClean="0"/>
          </a:p>
          <a:p>
            <a:pPr algn="just"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32460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All the XHTML attribute's values must be quoted.</a:t>
            </a:r>
          </a:p>
          <a:p>
            <a:pPr lvl="1"/>
            <a:r>
              <a:rPr lang="en-US" sz="2200" b="1" dirty="0" smtClean="0"/>
              <a:t>Example:</a:t>
            </a:r>
          </a:p>
          <a:p>
            <a:pPr>
              <a:buNone/>
            </a:pPr>
            <a:r>
              <a:rPr lang="en-US" sz="2200" dirty="0" smtClean="0"/>
              <a:t>	</a:t>
            </a:r>
            <a:r>
              <a:rPr lang="en-US" sz="2200" dirty="0" smtClean="0">
                <a:solidFill>
                  <a:srgbClr val="FF0000"/>
                </a:solidFill>
              </a:rPr>
              <a:t>&lt;!-- Invalid in XHTML --&gt;</a:t>
            </a:r>
            <a:r>
              <a:rPr lang="en-US" sz="2200" dirty="0" smtClean="0"/>
              <a:t>  </a:t>
            </a:r>
          </a:p>
          <a:p>
            <a:pPr>
              <a:buNone/>
            </a:pPr>
            <a:r>
              <a:rPr lang="en-US" sz="2200" b="1" dirty="0" smtClean="0"/>
              <a:t>	&lt;</a:t>
            </a:r>
            <a:r>
              <a:rPr lang="en-US" sz="2200" b="1" dirty="0" err="1" smtClean="0"/>
              <a:t>img</a:t>
            </a:r>
            <a:r>
              <a:rPr lang="en-US" sz="2200" dirty="0" smtClean="0"/>
              <a:t> </a:t>
            </a:r>
            <a:r>
              <a:rPr lang="en-US" sz="2200" dirty="0" err="1" smtClean="0"/>
              <a:t>src</a:t>
            </a:r>
            <a:r>
              <a:rPr lang="en-US" sz="2200" dirty="0" smtClean="0"/>
              <a:t>=“xhtml.gif" width=250 height=50 </a:t>
            </a:r>
            <a:r>
              <a:rPr lang="en-US" sz="2200" b="1" dirty="0" smtClean="0"/>
              <a:t>/&gt;</a:t>
            </a:r>
            <a:r>
              <a:rPr lang="en-US" sz="2200" dirty="0" smtClean="0"/>
              <a:t>  </a:t>
            </a:r>
          </a:p>
          <a:p>
            <a:pPr>
              <a:buNone/>
            </a:pPr>
            <a:r>
              <a:rPr lang="en-US" sz="2200" b="1" dirty="0" smtClean="0">
                <a:solidFill>
                  <a:srgbClr val="00B050"/>
                </a:solidFill>
              </a:rPr>
              <a:t>	&lt;!-- Valid in XHTML --&gt;  </a:t>
            </a:r>
          </a:p>
          <a:p>
            <a:pPr>
              <a:buNone/>
            </a:pPr>
            <a:r>
              <a:rPr lang="en-US" sz="2200" b="1" dirty="0" smtClean="0"/>
              <a:t>	&lt;</a:t>
            </a:r>
            <a:r>
              <a:rPr lang="en-US" sz="2200" b="1" dirty="0" err="1" smtClean="0"/>
              <a:t>img</a:t>
            </a:r>
            <a:r>
              <a:rPr lang="en-US" sz="2200" dirty="0" smtClean="0"/>
              <a:t> </a:t>
            </a:r>
            <a:r>
              <a:rPr lang="en-US" sz="2200" dirty="0" err="1" smtClean="0"/>
              <a:t>src</a:t>
            </a:r>
            <a:r>
              <a:rPr lang="en-US" sz="2200" dirty="0" smtClean="0"/>
              <a:t>=“xhtml.gif" width="250" height="50" </a:t>
            </a:r>
            <a:r>
              <a:rPr lang="en-US" sz="2200" b="1" dirty="0" smtClean="0"/>
              <a:t>/&gt;</a:t>
            </a:r>
            <a:r>
              <a:rPr lang="en-US" sz="2200" dirty="0" smtClean="0"/>
              <a:t> </a:t>
            </a:r>
          </a:p>
          <a:p>
            <a:pPr>
              <a:buNone/>
            </a:pPr>
            <a:endParaRPr lang="en-US" sz="2200" dirty="0" smtClean="0"/>
          </a:p>
          <a:p>
            <a:r>
              <a:rPr lang="en-US" sz="2200" dirty="0" smtClean="0"/>
              <a:t>The id attribute is used to replace the name attribute. Instead of using name = "name", XHTML prefers to use id = "id".   </a:t>
            </a:r>
          </a:p>
          <a:p>
            <a:pPr lvl="1"/>
            <a:r>
              <a:rPr lang="en-US" sz="2200" b="1" dirty="0" smtClean="0"/>
              <a:t>Example:</a:t>
            </a:r>
          </a:p>
          <a:p>
            <a:pPr>
              <a:buNone/>
            </a:pPr>
            <a:r>
              <a:rPr lang="en-US" sz="2200" dirty="0" smtClean="0"/>
              <a:t>	</a:t>
            </a:r>
            <a:r>
              <a:rPr lang="en-US" sz="2200" dirty="0" smtClean="0">
                <a:solidFill>
                  <a:srgbClr val="FF0000"/>
                </a:solidFill>
              </a:rPr>
              <a:t>&lt;!-- Invalid in XHTML --&gt;</a:t>
            </a:r>
            <a:r>
              <a:rPr lang="en-US" sz="2200" dirty="0" smtClean="0"/>
              <a:t>  </a:t>
            </a:r>
          </a:p>
          <a:p>
            <a:pPr>
              <a:buNone/>
            </a:pPr>
            <a:r>
              <a:rPr lang="en-US" sz="2200" b="1" dirty="0" smtClean="0"/>
              <a:t>	&lt;input</a:t>
            </a:r>
            <a:r>
              <a:rPr lang="en-US" sz="2200" dirty="0" smtClean="0"/>
              <a:t> type=“text“ name=“</a:t>
            </a:r>
            <a:r>
              <a:rPr lang="en-US" sz="2200" dirty="0" err="1" smtClean="0"/>
              <a:t>txtuname</a:t>
            </a:r>
            <a:r>
              <a:rPr lang="en-US" sz="2200" dirty="0" smtClean="0"/>
              <a:t>” </a:t>
            </a:r>
            <a:r>
              <a:rPr lang="en-US" sz="2200" b="1" dirty="0" smtClean="0"/>
              <a:t>/&gt;</a:t>
            </a:r>
            <a:r>
              <a:rPr lang="en-US" sz="2200" dirty="0" smtClean="0"/>
              <a:t>  </a:t>
            </a:r>
          </a:p>
          <a:p>
            <a:pPr>
              <a:buNone/>
            </a:pPr>
            <a:r>
              <a:rPr lang="en-US" sz="2200" b="1" dirty="0" smtClean="0">
                <a:solidFill>
                  <a:srgbClr val="00B050"/>
                </a:solidFill>
              </a:rPr>
              <a:t>	&lt;!-- Valid in XHTML --&gt;  </a:t>
            </a:r>
          </a:p>
          <a:p>
            <a:pPr>
              <a:buNone/>
            </a:pPr>
            <a:r>
              <a:rPr lang="en-US" sz="2200" b="1" dirty="0" smtClean="0"/>
              <a:t>	&lt; input</a:t>
            </a:r>
            <a:r>
              <a:rPr lang="en-US" sz="2200" dirty="0" smtClean="0"/>
              <a:t> type=“text“ id=“</a:t>
            </a:r>
            <a:r>
              <a:rPr lang="en-US" sz="2200" dirty="0" err="1" smtClean="0"/>
              <a:t>txtuname</a:t>
            </a:r>
            <a:r>
              <a:rPr lang="en-US" sz="2200" dirty="0" smtClean="0"/>
              <a:t>”  </a:t>
            </a:r>
            <a:r>
              <a:rPr lang="en-US" sz="2200" b="1" dirty="0" smtClean="0"/>
              <a:t>/&gt;</a:t>
            </a:r>
            <a:r>
              <a:rPr lang="en-US" sz="2200" dirty="0" smtClean="0"/>
              <a:t> </a:t>
            </a:r>
          </a:p>
          <a:p>
            <a:pPr>
              <a:buNone/>
            </a:pPr>
            <a:endParaRPr lang="en-US" sz="36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5973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u="sng" dirty="0" smtClean="0"/>
              <a:t>Example:</a:t>
            </a:r>
          </a:p>
          <a:p>
            <a:pPr marL="0" indent="0">
              <a:buNone/>
            </a:pPr>
            <a:r>
              <a:rPr lang="en-US" sz="2000" dirty="0"/>
              <a:t>&lt;</a:t>
            </a:r>
            <a:r>
              <a:rPr lang="en-US" sz="2000" dirty="0">
                <a:solidFill>
                  <a:srgbClr val="FF0000"/>
                </a:solidFill>
              </a:rPr>
              <a:t>!DOCTYPE </a:t>
            </a:r>
            <a:r>
              <a:rPr lang="en-US" sz="2000" dirty="0"/>
              <a:t>html </a:t>
            </a:r>
            <a:r>
              <a:rPr lang="en-US" sz="2000" dirty="0" smtClean="0"/>
              <a:t>&gt;</a:t>
            </a:r>
          </a:p>
          <a:p>
            <a:pPr marL="0" indent="0">
              <a:buNone/>
            </a:pPr>
            <a:r>
              <a:rPr lang="en-US" sz="2000" b="1" dirty="0" smtClean="0"/>
              <a:t>&lt;</a:t>
            </a:r>
            <a:r>
              <a:rPr lang="en-US" sz="2000" b="1" dirty="0"/>
              <a:t>html</a:t>
            </a:r>
            <a:r>
              <a:rPr lang="en-US" sz="2000" dirty="0"/>
              <a:t> </a:t>
            </a:r>
            <a:r>
              <a:rPr lang="en-US" sz="2000" dirty="0">
                <a:solidFill>
                  <a:srgbClr val="FF0000"/>
                </a:solidFill>
              </a:rPr>
              <a:t>xmlns</a:t>
            </a:r>
            <a:r>
              <a:rPr lang="en-US" sz="2000" dirty="0"/>
              <a:t>="http://www.w3.org/1999/xhtml"</a:t>
            </a:r>
            <a:r>
              <a:rPr lang="en-US" sz="2000" b="1" dirty="0"/>
              <a:t>&gt;</a:t>
            </a:r>
            <a:r>
              <a:rPr lang="en-US" sz="2000" dirty="0"/>
              <a:t>  </a:t>
            </a:r>
          </a:p>
          <a:p>
            <a:pPr marL="0" indent="0">
              <a:buNone/>
            </a:pPr>
            <a:r>
              <a:rPr lang="en-US" sz="2000" b="1" dirty="0"/>
              <a:t>&lt;head&gt;</a:t>
            </a:r>
            <a:r>
              <a:rPr lang="en-US" sz="2000" dirty="0"/>
              <a:t>  </a:t>
            </a:r>
          </a:p>
          <a:p>
            <a:pPr marL="0" indent="0">
              <a:buNone/>
            </a:pPr>
            <a:r>
              <a:rPr lang="en-US" sz="2000" dirty="0"/>
              <a:t>  </a:t>
            </a:r>
            <a:r>
              <a:rPr lang="en-US" sz="2000" b="1" dirty="0"/>
              <a:t>&lt;title&gt;</a:t>
            </a:r>
            <a:r>
              <a:rPr lang="en-US" sz="2000" dirty="0"/>
              <a:t>Title of document</a:t>
            </a:r>
            <a:r>
              <a:rPr lang="en-US" sz="2000" b="1" dirty="0"/>
              <a:t>&lt;/title&gt;</a:t>
            </a:r>
            <a:r>
              <a:rPr lang="en-US" sz="2000" dirty="0"/>
              <a:t>  </a:t>
            </a:r>
          </a:p>
          <a:p>
            <a:pPr marL="0" indent="0">
              <a:buNone/>
            </a:pPr>
            <a:r>
              <a:rPr lang="en-US" sz="2000" b="1" dirty="0"/>
              <a:t>&lt;/head&gt;</a:t>
            </a:r>
            <a:r>
              <a:rPr lang="en-US" sz="2000" dirty="0"/>
              <a:t>  </a:t>
            </a:r>
            <a:r>
              <a:rPr lang="en-US" sz="2000" dirty="0" smtClean="0"/>
              <a:t>				</a:t>
            </a:r>
            <a:r>
              <a:rPr lang="en-US" sz="2000" b="1" u="sng" dirty="0" smtClean="0">
                <a:solidFill>
                  <a:srgbClr val="FF0000"/>
                </a:solidFill>
              </a:rPr>
              <a:t>Output:</a:t>
            </a:r>
            <a:endParaRPr lang="en-US" sz="2000" b="1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b="1" dirty="0"/>
              <a:t>&lt;</a:t>
            </a:r>
            <a:r>
              <a:rPr lang="en-US" sz="2000" b="1" dirty="0" smtClean="0"/>
              <a:t>body bgcolor=“cyan”&gt;</a:t>
            </a:r>
            <a:r>
              <a:rPr lang="en-US" sz="2000" dirty="0"/>
              <a:t>  </a:t>
            </a:r>
          </a:p>
          <a:p>
            <a:pPr marL="0" indent="0">
              <a:buNone/>
            </a:pPr>
            <a:r>
              <a:rPr lang="en-US" sz="2000" dirty="0"/>
              <a:t>  some content   </a:t>
            </a:r>
          </a:p>
          <a:p>
            <a:pPr marL="0" indent="0">
              <a:buNone/>
            </a:pPr>
            <a:r>
              <a:rPr lang="en-US" sz="2000" b="1" dirty="0"/>
              <a:t>&lt;/body&gt;</a:t>
            </a:r>
            <a:r>
              <a:rPr lang="en-US" sz="2000" dirty="0"/>
              <a:t>  </a:t>
            </a:r>
          </a:p>
          <a:p>
            <a:pPr marL="0" indent="0">
              <a:buNone/>
            </a:pPr>
            <a:r>
              <a:rPr lang="en-US" sz="2000" b="1" dirty="0"/>
              <a:t>&lt;/html&gt;</a:t>
            </a:r>
            <a:r>
              <a:rPr lang="en-US" sz="2000" dirty="0"/>
              <a:t>  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590799"/>
            <a:ext cx="5463608" cy="3810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255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</TotalTime>
  <Words>174</Words>
  <Application>Microsoft Office PowerPoint</Application>
  <PresentationFormat>On-screen Show (4:3)</PresentationFormat>
  <Paragraphs>73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XHTML- (eXtensible HyperText Markup Language)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Madhu</cp:lastModifiedBy>
  <cp:revision>308</cp:revision>
  <dcterms:created xsi:type="dcterms:W3CDTF">2018-02-05T02:21:51Z</dcterms:created>
  <dcterms:modified xsi:type="dcterms:W3CDTF">2020-05-24T10:24:21Z</dcterms:modified>
</cp:coreProperties>
</file>