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8" r:id="rId4"/>
    <p:sldId id="258" r:id="rId5"/>
    <p:sldId id="299" r:id="rId6"/>
    <p:sldId id="300" r:id="rId7"/>
    <p:sldId id="301" r:id="rId8"/>
    <p:sldId id="302" r:id="rId9"/>
    <p:sldId id="303" r:id="rId10"/>
    <p:sldId id="304" r:id="rId11"/>
    <p:sldId id="305" r:id="rId12"/>
    <p:sldId id="30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3" autoAdjust="0"/>
    <p:restoredTop sz="94713" autoAdjust="0"/>
  </p:normalViewPr>
  <p:slideViewPr>
    <p:cSldViewPr>
      <p:cViewPr>
        <p:scale>
          <a:sx n="66" d="100"/>
          <a:sy n="66" d="100"/>
        </p:scale>
        <p:origin x="-1500" y="-168"/>
      </p:cViewPr>
      <p:guideLst>
        <p:guide orient="horz" pos="2160"/>
        <p:guide pos="2880"/>
      </p:guideLst>
    </p:cSldViewPr>
  </p:slideViewPr>
  <p:outlineViewPr>
    <p:cViewPr>
      <p:scale>
        <a:sx n="33" d="100"/>
        <a:sy n="33" d="100"/>
      </p:scale>
      <p:origin x="0" y="56184"/>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328730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210393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2958378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3822303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4067793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1799599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394042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1010928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2769753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259224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B31B6C-9BD8-44A0-AC19-A03EDC857EAE}" type="datetimeFigureOut">
              <a:rPr lang="en-US" smtClean="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1361979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B31B6C-9BD8-44A0-AC19-A03EDC857EAE}" type="datetimeFigureOut">
              <a:rPr lang="en-US" smtClean="0"/>
              <a:pPr/>
              <a:t>5/24/2020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0ACC1E-BD2C-4DCF-8303-ED546D36AE07}" type="slidenum">
              <a:rPr lang="en-US" smtClean="0"/>
              <a:pPr/>
              <a:t>‹#›</a:t>
            </a:fld>
            <a:endParaRPr lang="en-US" dirty="0"/>
          </a:p>
        </p:txBody>
      </p:sp>
    </p:spTree>
    <p:extLst>
      <p:ext uri="{BB962C8B-B14F-4D97-AF65-F5344CB8AC3E}">
        <p14:creationId xmlns:p14="http://schemas.microsoft.com/office/powerpoint/2010/main" xmlns="" val="79874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2200"/>
            <a:ext cx="7772400" cy="1470025"/>
          </a:xfrm>
        </p:spPr>
        <p:txBody>
          <a:bodyPr/>
          <a:lstStyle/>
          <a:p>
            <a:r>
              <a:rPr lang="en-US" dirty="0" smtClean="0">
                <a:latin typeface="Times New Roman" pitchFamily="18" charset="0"/>
                <a:cs typeface="Times New Roman" pitchFamily="18" charset="0"/>
              </a:rPr>
              <a:t>XML</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(e</a:t>
            </a:r>
            <a:r>
              <a:rPr lang="en-US" dirty="0" smtClean="0">
                <a:solidFill>
                  <a:srgbClr val="FF0000"/>
                </a:solidFill>
                <a:latin typeface="Times New Roman" pitchFamily="18" charset="0"/>
                <a:cs typeface="Times New Roman" pitchFamily="18" charset="0"/>
              </a:rPr>
              <a:t>X</a:t>
            </a:r>
            <a:r>
              <a:rPr lang="en-US" dirty="0" smtClean="0">
                <a:latin typeface="Times New Roman" pitchFamily="18" charset="0"/>
                <a:cs typeface="Times New Roman" pitchFamily="18" charset="0"/>
              </a:rPr>
              <a:t>tensible </a:t>
            </a:r>
            <a:r>
              <a:rPr lang="en-US" dirty="0" smtClean="0">
                <a:solidFill>
                  <a:srgbClr val="FF0000"/>
                </a:solidFill>
                <a:latin typeface="Times New Roman" pitchFamily="18" charset="0"/>
                <a:cs typeface="Times New Roman" pitchFamily="18" charset="0"/>
              </a:rPr>
              <a:t>M</a:t>
            </a:r>
            <a:r>
              <a:rPr lang="en-US" dirty="0" smtClean="0">
                <a:latin typeface="Times New Roman" pitchFamily="18" charset="0"/>
                <a:cs typeface="Times New Roman" pitchFamily="18" charset="0"/>
              </a:rPr>
              <a:t>arkup </a:t>
            </a:r>
            <a:r>
              <a:rPr lang="en-US" dirty="0" smtClean="0">
                <a:solidFill>
                  <a:srgbClr val="FF0000"/>
                </a:solidFill>
                <a:latin typeface="Times New Roman" pitchFamily="18" charset="0"/>
                <a:cs typeface="Times New Roman" pitchFamily="18" charset="0"/>
              </a:rPr>
              <a:t>L</a:t>
            </a:r>
            <a:r>
              <a:rPr lang="en-US" dirty="0" smtClean="0">
                <a:latin typeface="Times New Roman" pitchFamily="18" charset="0"/>
                <a:cs typeface="Times New Roman" pitchFamily="18" charset="0"/>
              </a:rPr>
              <a:t>anguage)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714306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685800"/>
          </a:xfrm>
        </p:spPr>
        <p:txBody>
          <a:bodyPr>
            <a:normAutofit/>
          </a:bodyPr>
          <a:lstStyle/>
          <a:p>
            <a:pPr algn="l"/>
            <a:r>
              <a:rPr lang="en-US" sz="3600" u="sng" dirty="0" smtClean="0">
                <a:latin typeface="Times New Roman" pitchFamily="18" charset="0"/>
                <a:cs typeface="Times New Roman" pitchFamily="18" charset="0"/>
              </a:rPr>
              <a:t>Introduction:</a:t>
            </a:r>
            <a:endParaRPr lang="en-US" u="sng" dirty="0">
              <a:latin typeface="Times New Roman" pitchFamily="18" charset="0"/>
              <a:cs typeface="Times New Roman" pitchFamily="18" charset="0"/>
            </a:endParaRPr>
          </a:p>
        </p:txBody>
      </p:sp>
      <p:sp>
        <p:nvSpPr>
          <p:cNvPr id="3" name="Content Placeholder 2"/>
          <p:cNvSpPr>
            <a:spLocks noGrp="1"/>
          </p:cNvSpPr>
          <p:nvPr>
            <p:ph idx="1"/>
          </p:nvPr>
        </p:nvSpPr>
        <p:spPr>
          <a:xfrm>
            <a:off x="457200" y="762000"/>
            <a:ext cx="8229600" cy="6096000"/>
          </a:xfrm>
        </p:spPr>
        <p:txBody>
          <a:bodyPr>
            <a:normAutofit/>
          </a:bodyPr>
          <a:lstStyle/>
          <a:p>
            <a:pPr algn="just"/>
            <a:r>
              <a:rPr lang="en-US" sz="2400" dirty="0" smtClean="0">
                <a:latin typeface="Times New Roman" pitchFamily="18" charset="0"/>
                <a:cs typeface="Times New Roman" pitchFamily="18" charset="0"/>
              </a:rPr>
              <a:t>XML stands for eXtensible Markup Language and it is used for storing and transferring data.</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XML doesn’t depend on the platform and the software (programming language). i.e. we can able to write a program in any language on any platform (Operating System) to send, receive or store data using XML.</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XML is a simple document with the data, which can be used to store and transfer data between any systems irrespective of their hardware and software compatibilities.</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It is so much easier to read the data from XML and display it on a GUI (graphical user interface) using markup language like HTML.</a:t>
            </a:r>
          </a:p>
        </p:txBody>
      </p:sp>
    </p:spTree>
    <p:extLst>
      <p:ext uri="{BB962C8B-B14F-4D97-AF65-F5344CB8AC3E}">
        <p14:creationId xmlns:p14="http://schemas.microsoft.com/office/powerpoint/2010/main" xmlns="" val="63363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533400"/>
          </a:xfrm>
        </p:spPr>
        <p:txBody>
          <a:bodyPr>
            <a:normAutofit fontScale="90000"/>
          </a:bodyPr>
          <a:lstStyle/>
          <a:p>
            <a:r>
              <a:rPr lang="en-US" sz="3600" b="1" dirty="0" smtClean="0">
                <a:latin typeface="Times New Roman" pitchFamily="18" charset="0"/>
                <a:cs typeface="Times New Roman" pitchFamily="18" charset="0"/>
              </a:rPr>
              <a:t>HTML </a:t>
            </a:r>
            <a:r>
              <a:rPr lang="en-US" sz="3600" b="1" dirty="0" smtClean="0">
                <a:solidFill>
                  <a:srgbClr val="FF0000"/>
                </a:solidFill>
                <a:latin typeface="Times New Roman" pitchFamily="18" charset="0"/>
                <a:cs typeface="Times New Roman" pitchFamily="18" charset="0"/>
              </a:rPr>
              <a:t>Vs</a:t>
            </a:r>
            <a:r>
              <a:rPr lang="en-US" sz="3600" b="1" dirty="0" smtClean="0">
                <a:latin typeface="Times New Roman" pitchFamily="18" charset="0"/>
                <a:cs typeface="Times New Roman" pitchFamily="18" charset="0"/>
              </a:rPr>
              <a:t> XML</a:t>
            </a:r>
            <a:endParaRPr lang="en-US" sz="3600"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152400" y="533399"/>
          <a:ext cx="8839200" cy="6324601"/>
        </p:xfrm>
        <a:graphic>
          <a:graphicData uri="http://schemas.openxmlformats.org/drawingml/2006/table">
            <a:tbl>
              <a:tblPr/>
              <a:tblGrid>
                <a:gridCol w="4419600"/>
                <a:gridCol w="4419600"/>
              </a:tblGrid>
              <a:tr h="743654">
                <a:tc>
                  <a:txBody>
                    <a:bodyPr/>
                    <a:lstStyle/>
                    <a:p>
                      <a:pPr marL="0" marR="0" algn="ctr">
                        <a:lnSpc>
                          <a:spcPct val="115000"/>
                        </a:lnSpc>
                        <a:spcBef>
                          <a:spcPts val="0"/>
                        </a:spcBef>
                        <a:spcAft>
                          <a:spcPts val="0"/>
                        </a:spcAft>
                      </a:pPr>
                      <a:r>
                        <a:rPr lang="en-US" sz="2000" b="1" dirty="0">
                          <a:latin typeface="Times New Roman"/>
                          <a:ea typeface="Calibri"/>
                          <a:cs typeface="Times New Roman"/>
                        </a:rPr>
                        <a:t>HTML(Hyper Text Markup Language)</a:t>
                      </a: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latin typeface="Times New Roman"/>
                          <a:ea typeface="Calibri"/>
                          <a:cs typeface="Times New Roman"/>
                        </a:rPr>
                        <a:t>XML(eXtensible Markup Language)</a:t>
                      </a: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3654">
                <a:tc>
                  <a:txBody>
                    <a:bodyPr/>
                    <a:lstStyle/>
                    <a:p>
                      <a:pPr marL="0" marR="0" algn="just">
                        <a:lnSpc>
                          <a:spcPct val="115000"/>
                        </a:lnSpc>
                        <a:spcBef>
                          <a:spcPts val="0"/>
                        </a:spcBef>
                        <a:spcAft>
                          <a:spcPts val="0"/>
                        </a:spcAft>
                      </a:pPr>
                      <a:r>
                        <a:rPr lang="en-US" sz="2000">
                          <a:latin typeface="Times New Roman"/>
                          <a:ea typeface="Calibri"/>
                          <a:cs typeface="Times New Roman"/>
                        </a:rPr>
                        <a:t>HTML is not a case sensitive language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2000">
                          <a:latin typeface="Times New Roman"/>
                          <a:ea typeface="Calibri"/>
                          <a:cs typeface="Times New Roman"/>
                        </a:rPr>
                        <a:t>XML is case sensitive language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8777">
                <a:tc>
                  <a:txBody>
                    <a:bodyPr/>
                    <a:lstStyle/>
                    <a:p>
                      <a:pPr marL="0" marR="0" algn="just">
                        <a:lnSpc>
                          <a:spcPct val="115000"/>
                        </a:lnSpc>
                        <a:spcBef>
                          <a:spcPts val="0"/>
                        </a:spcBef>
                        <a:spcAft>
                          <a:spcPts val="0"/>
                        </a:spcAft>
                      </a:pPr>
                      <a:r>
                        <a:rPr lang="en-US" sz="2000" dirty="0">
                          <a:latin typeface="Times New Roman"/>
                          <a:ea typeface="Calibri"/>
                          <a:cs typeface="Times New Roman"/>
                        </a:rPr>
                        <a:t>HTML is mainly concerned with the presentation of data</a:t>
                      </a: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2000">
                          <a:latin typeface="Times New Roman"/>
                          <a:ea typeface="Calibri"/>
                          <a:cs typeface="Times New Roman"/>
                        </a:rPr>
                        <a:t>XML is mainly used for storing and transporting the data</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3654">
                <a:tc>
                  <a:txBody>
                    <a:bodyPr/>
                    <a:lstStyle/>
                    <a:p>
                      <a:pPr marL="0" marR="0" algn="just">
                        <a:lnSpc>
                          <a:spcPct val="115000"/>
                        </a:lnSpc>
                        <a:spcBef>
                          <a:spcPts val="0"/>
                        </a:spcBef>
                        <a:spcAft>
                          <a:spcPts val="0"/>
                        </a:spcAft>
                      </a:pPr>
                      <a:r>
                        <a:rPr lang="en-US" sz="2000">
                          <a:latin typeface="Times New Roman"/>
                          <a:ea typeface="Calibri"/>
                          <a:cs typeface="Times New Roman"/>
                        </a:rPr>
                        <a:t>HTML is static</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2000">
                          <a:latin typeface="Times New Roman"/>
                          <a:ea typeface="Calibri"/>
                          <a:cs typeface="Times New Roman"/>
                        </a:rPr>
                        <a:t>XML is dynamic</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3654">
                <a:tc>
                  <a:txBody>
                    <a:bodyPr/>
                    <a:lstStyle/>
                    <a:p>
                      <a:pPr marL="0" marR="0" algn="just">
                        <a:lnSpc>
                          <a:spcPct val="115000"/>
                        </a:lnSpc>
                        <a:spcBef>
                          <a:spcPts val="0"/>
                        </a:spcBef>
                        <a:spcAft>
                          <a:spcPts val="0"/>
                        </a:spcAft>
                      </a:pPr>
                      <a:r>
                        <a:rPr lang="en-US" sz="2000">
                          <a:latin typeface="Times New Roman"/>
                          <a:ea typeface="Calibri"/>
                          <a:cs typeface="Times New Roman"/>
                        </a:rPr>
                        <a:t>In HTML the closing tag in optional</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2000">
                          <a:latin typeface="Times New Roman"/>
                          <a:ea typeface="Calibri"/>
                          <a:cs typeface="Times New Roman"/>
                        </a:rPr>
                        <a:t>In XML the closing tag is mandatory</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8777">
                <a:tc>
                  <a:txBody>
                    <a:bodyPr/>
                    <a:lstStyle/>
                    <a:p>
                      <a:pPr marL="0" marR="0" algn="just">
                        <a:lnSpc>
                          <a:spcPct val="115000"/>
                        </a:lnSpc>
                        <a:spcBef>
                          <a:spcPts val="0"/>
                        </a:spcBef>
                        <a:spcAft>
                          <a:spcPts val="0"/>
                        </a:spcAft>
                      </a:pPr>
                      <a:r>
                        <a:rPr lang="en-US" sz="2000">
                          <a:latin typeface="Times New Roman"/>
                          <a:ea typeface="Calibri"/>
                          <a:cs typeface="Times New Roman"/>
                        </a:rPr>
                        <a:t>HTML uses predefined tags such as &lt;b&gt;, &lt;br&gt;, &lt;img&gt; etc.</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2000">
                          <a:latin typeface="Times New Roman"/>
                          <a:ea typeface="Calibri"/>
                          <a:cs typeface="Times New Roman"/>
                        </a:rPr>
                        <a:t>XML uses the user-defined tags that we create while writing the XML document.</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3654">
                <a:tc>
                  <a:txBody>
                    <a:bodyPr/>
                    <a:lstStyle/>
                    <a:p>
                      <a:pPr marL="0" marR="0" algn="just">
                        <a:lnSpc>
                          <a:spcPct val="115000"/>
                        </a:lnSpc>
                        <a:spcBef>
                          <a:spcPts val="0"/>
                        </a:spcBef>
                        <a:spcAft>
                          <a:spcPts val="0"/>
                        </a:spcAft>
                      </a:pPr>
                      <a:r>
                        <a:rPr lang="en-US" sz="2000">
                          <a:latin typeface="Times New Roman"/>
                          <a:ea typeface="Calibri"/>
                          <a:cs typeface="Times New Roman"/>
                        </a:rPr>
                        <a:t>HTML does not preserve white space.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2000">
                          <a:latin typeface="Times New Roman"/>
                          <a:ea typeface="Calibri"/>
                          <a:cs typeface="Times New Roman"/>
                        </a:rPr>
                        <a:t>XML preserves white space.</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8777">
                <a:tc>
                  <a:txBody>
                    <a:bodyPr/>
                    <a:lstStyle/>
                    <a:p>
                      <a:pPr marL="0" marR="0" algn="just">
                        <a:lnSpc>
                          <a:spcPct val="115000"/>
                        </a:lnSpc>
                        <a:spcBef>
                          <a:spcPts val="0"/>
                        </a:spcBef>
                        <a:spcAft>
                          <a:spcPts val="0"/>
                        </a:spcAft>
                      </a:pPr>
                      <a:r>
                        <a:rPr lang="en-US" sz="2000">
                          <a:latin typeface="Times New Roman"/>
                          <a:ea typeface="Calibri"/>
                          <a:cs typeface="Times New Roman"/>
                        </a:rPr>
                        <a:t>HTML Attribute Values Quoting is optional.</a:t>
                      </a:r>
                      <a:endParaRPr lang="en-US" sz="20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2000" dirty="0">
                          <a:latin typeface="Times New Roman"/>
                          <a:ea typeface="Calibri"/>
                          <a:cs typeface="Times New Roman"/>
                        </a:rPr>
                        <a:t>XML Attribute Values Must Always be Quoted.</a:t>
                      </a:r>
                      <a:endParaRPr lang="en-US" sz="20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633637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latin typeface="Times New Roman" pitchFamily="18" charset="0"/>
                <a:cs typeface="Times New Roman" pitchFamily="18" charset="0"/>
              </a:rPr>
              <a:t>Simple XML document example</a:t>
            </a:r>
            <a:endParaRPr lang="en-US" sz="2800" dirty="0" smtClean="0">
              <a:latin typeface="Times New Roman" pitchFamily="18" charset="0"/>
              <a:cs typeface="Times New Roman" pitchFamily="18" charset="0"/>
            </a:endParaRPr>
          </a:p>
        </p:txBody>
      </p:sp>
      <p:sp>
        <p:nvSpPr>
          <p:cNvPr id="3" name="Content Placeholder 2"/>
          <p:cNvSpPr>
            <a:spLocks noGrp="1"/>
          </p:cNvSpPr>
          <p:nvPr>
            <p:ph idx="1"/>
          </p:nvPr>
        </p:nvSpPr>
        <p:spPr>
          <a:xfrm>
            <a:off x="304800" y="762000"/>
            <a:ext cx="8686800" cy="5791200"/>
          </a:xfrm>
        </p:spPr>
        <p:txBody>
          <a:bodyPr>
            <a:noAutofit/>
          </a:bodyPr>
          <a:lstStyle/>
          <a:p>
            <a:pPr>
              <a:buNone/>
            </a:pPr>
            <a:r>
              <a:rPr lang="en-US" sz="2200" dirty="0" smtClean="0">
                <a:latin typeface="Times New Roman" pitchFamily="18" charset="0"/>
                <a:cs typeface="Times New Roman" pitchFamily="18" charset="0"/>
              </a:rPr>
              <a:t>A XML document structure looks like this:</a:t>
            </a:r>
          </a:p>
          <a:p>
            <a:pPr>
              <a:buNone/>
            </a:pPr>
            <a:r>
              <a:rPr lang="en-US" sz="2200" b="1" dirty="0" smtClean="0">
                <a:latin typeface="Times New Roman" pitchFamily="18" charset="0"/>
                <a:cs typeface="Times New Roman" pitchFamily="18" charset="0"/>
              </a:rPr>
              <a:t> </a:t>
            </a:r>
            <a:r>
              <a:rPr lang="en-US" sz="2200" b="1" dirty="0" smtClean="0">
                <a:solidFill>
                  <a:srgbClr val="FF0000"/>
                </a:solidFill>
                <a:latin typeface="Times New Roman" pitchFamily="18" charset="0"/>
                <a:cs typeface="Times New Roman" pitchFamily="18" charset="0"/>
              </a:rPr>
              <a:t>&lt;root&gt;  </a:t>
            </a:r>
          </a:p>
          <a:p>
            <a:pPr>
              <a:buNone/>
            </a:pPr>
            <a:r>
              <a:rPr lang="en-US" sz="2200" b="1" dirty="0" smtClean="0">
                <a:latin typeface="Times New Roman" pitchFamily="18" charset="0"/>
                <a:cs typeface="Times New Roman" pitchFamily="18" charset="0"/>
              </a:rPr>
              <a:t>  </a:t>
            </a:r>
            <a:r>
              <a:rPr lang="en-US" sz="2200" b="1" dirty="0" smtClean="0">
                <a:solidFill>
                  <a:srgbClr val="0070C0"/>
                </a:solidFill>
                <a:latin typeface="Times New Roman" pitchFamily="18" charset="0"/>
                <a:cs typeface="Times New Roman" pitchFamily="18" charset="0"/>
              </a:rPr>
              <a:t>&lt;child&gt;  </a:t>
            </a:r>
          </a:p>
          <a:p>
            <a:pPr>
              <a:buNone/>
            </a:pPr>
            <a:r>
              <a:rPr lang="en-US" sz="2200" b="1" dirty="0" smtClean="0">
                <a:latin typeface="Times New Roman" pitchFamily="18" charset="0"/>
                <a:cs typeface="Times New Roman" pitchFamily="18" charset="0"/>
              </a:rPr>
              <a:t>    &lt;</a:t>
            </a:r>
            <a:r>
              <a:rPr lang="en-US" sz="2200" b="1" dirty="0" err="1" smtClean="0">
                <a:latin typeface="Times New Roman" pitchFamily="18" charset="0"/>
                <a:cs typeface="Times New Roman" pitchFamily="18" charset="0"/>
              </a:rPr>
              <a:t>subchild</a:t>
            </a:r>
            <a:r>
              <a:rPr lang="en-US" sz="2200" b="1" dirty="0" smtClean="0">
                <a:latin typeface="Times New Roman" pitchFamily="18" charset="0"/>
                <a:cs typeface="Times New Roman" pitchFamily="18" charset="0"/>
              </a:rPr>
              <a:t>&gt;.....&lt;/</a:t>
            </a:r>
            <a:r>
              <a:rPr lang="en-US" sz="2200" b="1" dirty="0" err="1" smtClean="0">
                <a:latin typeface="Times New Roman" pitchFamily="18" charset="0"/>
                <a:cs typeface="Times New Roman" pitchFamily="18" charset="0"/>
              </a:rPr>
              <a:t>subchild</a:t>
            </a:r>
            <a:r>
              <a:rPr lang="en-US" sz="2200" b="1" dirty="0" smtClean="0">
                <a:latin typeface="Times New Roman" pitchFamily="18" charset="0"/>
                <a:cs typeface="Times New Roman" pitchFamily="18" charset="0"/>
              </a:rPr>
              <a:t>&gt;  </a:t>
            </a:r>
          </a:p>
          <a:p>
            <a:pPr>
              <a:buNone/>
            </a:pPr>
            <a:r>
              <a:rPr lang="en-US" sz="2200" b="1" dirty="0" smtClean="0">
                <a:latin typeface="Times New Roman" pitchFamily="18" charset="0"/>
                <a:cs typeface="Times New Roman" pitchFamily="18" charset="0"/>
              </a:rPr>
              <a:t>  </a:t>
            </a:r>
            <a:r>
              <a:rPr lang="en-US" sz="2200" b="1" dirty="0" smtClean="0">
                <a:solidFill>
                  <a:srgbClr val="0070C0"/>
                </a:solidFill>
                <a:latin typeface="Times New Roman" pitchFamily="18" charset="0"/>
                <a:cs typeface="Times New Roman" pitchFamily="18" charset="0"/>
              </a:rPr>
              <a:t>&lt;/child&gt;  </a:t>
            </a:r>
          </a:p>
          <a:p>
            <a:pPr>
              <a:buNone/>
            </a:pPr>
            <a:r>
              <a:rPr lang="en-US" sz="2200" b="1" dirty="0" smtClean="0">
                <a:solidFill>
                  <a:srgbClr val="0070C0"/>
                </a:solidFill>
                <a:latin typeface="Times New Roman" pitchFamily="18" charset="0"/>
                <a:cs typeface="Times New Roman" pitchFamily="18" charset="0"/>
              </a:rPr>
              <a:t>  &lt;child&gt;  </a:t>
            </a:r>
          </a:p>
          <a:p>
            <a:pPr>
              <a:buNone/>
            </a:pPr>
            <a:r>
              <a:rPr lang="en-US" sz="2200" b="1" dirty="0" smtClean="0">
                <a:latin typeface="Times New Roman" pitchFamily="18" charset="0"/>
                <a:cs typeface="Times New Roman" pitchFamily="18" charset="0"/>
              </a:rPr>
              <a:t>    &lt;</a:t>
            </a:r>
            <a:r>
              <a:rPr lang="en-US" sz="2200" b="1" dirty="0" err="1" smtClean="0">
                <a:latin typeface="Times New Roman" pitchFamily="18" charset="0"/>
                <a:cs typeface="Times New Roman" pitchFamily="18" charset="0"/>
              </a:rPr>
              <a:t>subchild</a:t>
            </a:r>
            <a:r>
              <a:rPr lang="en-US" sz="2200" b="1" dirty="0" smtClean="0">
                <a:latin typeface="Times New Roman" pitchFamily="18" charset="0"/>
                <a:cs typeface="Times New Roman" pitchFamily="18" charset="0"/>
              </a:rPr>
              <a:t>&gt;.....&lt;/</a:t>
            </a:r>
            <a:r>
              <a:rPr lang="en-US" sz="2200" b="1" dirty="0" err="1" smtClean="0">
                <a:latin typeface="Times New Roman" pitchFamily="18" charset="0"/>
                <a:cs typeface="Times New Roman" pitchFamily="18" charset="0"/>
              </a:rPr>
              <a:t>subchild</a:t>
            </a:r>
            <a:r>
              <a:rPr lang="en-US" sz="2200" b="1" dirty="0" smtClean="0">
                <a:latin typeface="Times New Roman" pitchFamily="18" charset="0"/>
                <a:cs typeface="Times New Roman" pitchFamily="18" charset="0"/>
              </a:rPr>
              <a:t>&gt;  </a:t>
            </a:r>
          </a:p>
          <a:p>
            <a:pPr>
              <a:buNone/>
            </a:pPr>
            <a:r>
              <a:rPr lang="en-US" sz="2200" b="1" dirty="0" smtClean="0">
                <a:latin typeface="Times New Roman" pitchFamily="18" charset="0"/>
                <a:cs typeface="Times New Roman" pitchFamily="18" charset="0"/>
              </a:rPr>
              <a:t>  </a:t>
            </a:r>
            <a:r>
              <a:rPr lang="en-US" sz="2200" b="1" dirty="0" smtClean="0">
                <a:solidFill>
                  <a:srgbClr val="0070C0"/>
                </a:solidFill>
                <a:latin typeface="Times New Roman" pitchFamily="18" charset="0"/>
                <a:cs typeface="Times New Roman" pitchFamily="18" charset="0"/>
              </a:rPr>
              <a:t>&lt;/child&gt;  </a:t>
            </a:r>
          </a:p>
          <a:p>
            <a:pPr>
              <a:buNone/>
            </a:pPr>
            <a:r>
              <a:rPr lang="en-US" sz="2200" b="1" dirty="0" smtClean="0">
                <a:solidFill>
                  <a:srgbClr val="FF0000"/>
                </a:solidFill>
                <a:latin typeface="Times New Roman" pitchFamily="18" charset="0"/>
                <a:cs typeface="Times New Roman" pitchFamily="18" charset="0"/>
              </a:rPr>
              <a:t>&lt;/root&gt;</a:t>
            </a:r>
          </a:p>
          <a:p>
            <a:pPr algn="just">
              <a:buNone/>
            </a:pPr>
            <a:r>
              <a:rPr lang="en-US" sz="2200" dirty="0" smtClean="0">
                <a:latin typeface="Times New Roman" pitchFamily="18" charset="0"/>
                <a:cs typeface="Times New Roman" pitchFamily="18" charset="0"/>
              </a:rPr>
              <a:t> </a:t>
            </a:r>
          </a:p>
          <a:p>
            <a:pPr algn="just"/>
            <a:r>
              <a:rPr lang="en-US" sz="2200" b="1" dirty="0" smtClean="0">
                <a:latin typeface="Times New Roman" pitchFamily="18" charset="0"/>
                <a:cs typeface="Times New Roman" pitchFamily="18" charset="0"/>
              </a:rPr>
              <a:t>&lt;?xml version="1.0" encoding="UTF-8"?&gt;</a:t>
            </a:r>
            <a:r>
              <a:rPr lang="en-US" sz="2200" dirty="0" smtClean="0">
                <a:latin typeface="Times New Roman" pitchFamily="18" charset="0"/>
                <a:cs typeface="Times New Roman" pitchFamily="18" charset="0"/>
              </a:rPr>
              <a:t> is called XML Prolog. </a:t>
            </a:r>
          </a:p>
          <a:p>
            <a:pPr algn="just"/>
            <a:r>
              <a:rPr lang="en-US" sz="2200" dirty="0" smtClean="0">
                <a:latin typeface="Times New Roman" pitchFamily="18" charset="0"/>
                <a:cs typeface="Times New Roman" pitchFamily="18" charset="0"/>
              </a:rPr>
              <a:t>It is optional, however when we include it in the XML document, it should always be the first line of the document. XML Prolog defines the XML version and the encoding used in the XML document.</a:t>
            </a:r>
          </a:p>
          <a:p>
            <a:pPr>
              <a:buNone/>
            </a:pPr>
            <a:r>
              <a:rPr lang="en-US" sz="2200" dirty="0" smtClean="0">
                <a:latin typeface="Times New Roman" pitchFamily="18" charset="0"/>
                <a:cs typeface="Times New Roman" pitchFamily="18" charset="0"/>
              </a:rPr>
              <a:t> </a:t>
            </a:r>
          </a:p>
        </p:txBody>
      </p:sp>
    </p:spTree>
    <p:extLst>
      <p:ext uri="{BB962C8B-B14F-4D97-AF65-F5344CB8AC3E}">
        <p14:creationId xmlns:p14="http://schemas.microsoft.com/office/powerpoint/2010/main" xmlns="" val="38884725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86800" cy="6477000"/>
          </a:xfrm>
        </p:spPr>
        <p:txBody>
          <a:bodyPr>
            <a:noAutofit/>
          </a:bodyPr>
          <a:lstStyle/>
          <a:p>
            <a:r>
              <a:rPr lang="en-US" sz="2000" dirty="0" smtClean="0">
                <a:latin typeface="Times New Roman" pitchFamily="18" charset="0"/>
                <a:cs typeface="Times New Roman" pitchFamily="18" charset="0"/>
              </a:rPr>
              <a:t> The XML code can be written on a simple notepad and should be saved as “filename.xml”.</a:t>
            </a:r>
          </a:p>
          <a:p>
            <a:pPr>
              <a:buNone/>
            </a:pPr>
            <a:r>
              <a:rPr lang="en-US" sz="2000" b="1" dirty="0" smtClean="0"/>
              <a:t>Students.xml</a:t>
            </a:r>
            <a:endParaRPr lang="en-US" sz="2000" dirty="0" smtClean="0"/>
          </a:p>
          <a:p>
            <a:pPr>
              <a:buNone/>
            </a:pPr>
            <a:r>
              <a:rPr lang="en-US" sz="2200" dirty="0" smtClean="0">
                <a:latin typeface="Times New Roman" pitchFamily="18" charset="0"/>
                <a:cs typeface="Times New Roman" pitchFamily="18" charset="0"/>
              </a:rPr>
              <a:t>&lt;?xml version="1.0" encoding="UTF-8"?&gt;</a:t>
            </a:r>
          </a:p>
          <a:p>
            <a:pPr>
              <a:buNone/>
            </a:pPr>
            <a:r>
              <a:rPr lang="en-US" sz="2200" dirty="0" smtClean="0">
                <a:latin typeface="Times New Roman" pitchFamily="18" charset="0"/>
                <a:cs typeface="Times New Roman" pitchFamily="18" charset="0"/>
              </a:rPr>
              <a:t>&lt;students&gt;</a:t>
            </a:r>
          </a:p>
          <a:p>
            <a:pPr>
              <a:buNone/>
            </a:pPr>
            <a:r>
              <a:rPr lang="en-US" sz="2200" dirty="0" smtClean="0">
                <a:latin typeface="Times New Roman" pitchFamily="18" charset="0"/>
                <a:cs typeface="Times New Roman" pitchFamily="18" charset="0"/>
              </a:rPr>
              <a:t>	&lt;student&gt;</a:t>
            </a:r>
          </a:p>
          <a:p>
            <a:pPr>
              <a:buNone/>
            </a:pPr>
            <a:r>
              <a:rPr lang="en-US" sz="2200" dirty="0" smtClean="0">
                <a:latin typeface="Times New Roman" pitchFamily="18" charset="0"/>
                <a:cs typeface="Times New Roman" pitchFamily="18" charset="0"/>
              </a:rPr>
              <a:t>		&lt;num&gt;527&lt;/num&gt;</a:t>
            </a:r>
          </a:p>
          <a:p>
            <a:pPr>
              <a:buNone/>
            </a:pPr>
            <a:r>
              <a:rPr lang="en-US" sz="2200" dirty="0" smtClean="0">
                <a:latin typeface="Times New Roman" pitchFamily="18" charset="0"/>
                <a:cs typeface="Times New Roman" pitchFamily="18" charset="0"/>
              </a:rPr>
              <a:t>   		&lt;name&gt;Ravi&lt;/name&gt;</a:t>
            </a:r>
          </a:p>
          <a:p>
            <a:pPr>
              <a:buNone/>
            </a:pPr>
            <a:r>
              <a:rPr lang="en-US" sz="2200" dirty="0" smtClean="0">
                <a:latin typeface="Times New Roman" pitchFamily="18" charset="0"/>
                <a:cs typeface="Times New Roman" pitchFamily="18" charset="0"/>
              </a:rPr>
              <a:t>   		&lt;age&gt;20&lt;/age&gt;</a:t>
            </a:r>
          </a:p>
          <a:p>
            <a:pPr>
              <a:buNone/>
            </a:pPr>
            <a:r>
              <a:rPr lang="en-US" sz="2200" dirty="0" smtClean="0">
                <a:latin typeface="Times New Roman" pitchFamily="18" charset="0"/>
                <a:cs typeface="Times New Roman" pitchFamily="18" charset="0"/>
              </a:rPr>
              <a:t>	&lt;/student&gt;</a:t>
            </a:r>
          </a:p>
          <a:p>
            <a:pPr>
              <a:buNone/>
            </a:pPr>
            <a:r>
              <a:rPr lang="en-US" sz="2200" dirty="0" smtClean="0">
                <a:latin typeface="Times New Roman" pitchFamily="18" charset="0"/>
                <a:cs typeface="Times New Roman" pitchFamily="18" charset="0"/>
              </a:rPr>
              <a:t> 	&lt;student&gt;</a:t>
            </a:r>
          </a:p>
          <a:p>
            <a:pPr>
              <a:buNone/>
            </a:pPr>
            <a:r>
              <a:rPr lang="en-US" sz="2200" dirty="0" smtClean="0">
                <a:latin typeface="Times New Roman" pitchFamily="18" charset="0"/>
                <a:cs typeface="Times New Roman" pitchFamily="18" charset="0"/>
              </a:rPr>
              <a:t>		&lt;num&gt;572&lt;/num&gt;</a:t>
            </a:r>
          </a:p>
          <a:p>
            <a:pPr>
              <a:buNone/>
            </a:pPr>
            <a:r>
              <a:rPr lang="en-US" sz="2200" dirty="0" smtClean="0">
                <a:latin typeface="Times New Roman" pitchFamily="18" charset="0"/>
                <a:cs typeface="Times New Roman" pitchFamily="18" charset="0"/>
              </a:rPr>
              <a:t>   		&lt;name&gt;Dev&lt;/name&gt;</a:t>
            </a:r>
          </a:p>
          <a:p>
            <a:pPr>
              <a:buNone/>
            </a:pPr>
            <a:r>
              <a:rPr lang="en-US" sz="2200" dirty="0" smtClean="0">
                <a:latin typeface="Times New Roman" pitchFamily="18" charset="0"/>
                <a:cs typeface="Times New Roman" pitchFamily="18" charset="0"/>
              </a:rPr>
              <a:t>   		&lt;age&gt;23&lt;/age&gt;</a:t>
            </a:r>
          </a:p>
          <a:p>
            <a:pPr>
              <a:buNone/>
            </a:pPr>
            <a:r>
              <a:rPr lang="en-US" sz="2200" dirty="0" smtClean="0">
                <a:latin typeface="Times New Roman" pitchFamily="18" charset="0"/>
                <a:cs typeface="Times New Roman" pitchFamily="18" charset="0"/>
              </a:rPr>
              <a:t> 	&lt;/student&gt;</a:t>
            </a:r>
          </a:p>
          <a:p>
            <a:pPr>
              <a:buNone/>
            </a:pPr>
            <a:r>
              <a:rPr lang="en-US" sz="2200" dirty="0" smtClean="0">
                <a:latin typeface="Times New Roman" pitchFamily="18" charset="0"/>
                <a:cs typeface="Times New Roman" pitchFamily="18" charset="0"/>
              </a:rPr>
              <a:t>&lt;/students&gt;</a:t>
            </a:r>
          </a:p>
          <a:p>
            <a:pPr>
              <a:buNone/>
            </a:pPr>
            <a:endParaRPr lang="en-US" sz="2000" dirty="0" smtClean="0">
              <a:latin typeface="Times New Roman" pitchFamily="18" charset="0"/>
              <a:cs typeface="Times New Roman" pitchFamily="18" charset="0"/>
            </a:endParaRPr>
          </a:p>
          <a:p>
            <a:pPr>
              <a:buNone/>
            </a:pP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38884725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86800" cy="6477000"/>
          </a:xfrm>
        </p:spPr>
        <p:txBody>
          <a:bodyPr>
            <a:noAutofit/>
          </a:bodyPr>
          <a:lstStyle/>
          <a:p>
            <a:pPr algn="just"/>
            <a:r>
              <a:rPr lang="en-US" sz="2200" dirty="0" smtClean="0">
                <a:latin typeface="Times New Roman" pitchFamily="18" charset="0"/>
                <a:cs typeface="Times New Roman" pitchFamily="18" charset="0"/>
              </a:rPr>
              <a:t> In the above XML document we have the details of the few students. Here &lt;students&gt; is the root element, &lt;student&gt; is the child element and num,name and age are sub-child elements.</a:t>
            </a:r>
          </a:p>
          <a:p>
            <a:pPr algn="just">
              <a:buNone/>
            </a:pPr>
            <a:r>
              <a:rPr lang="en-US" sz="2200" b="1" dirty="0" smtClean="0">
                <a:solidFill>
                  <a:srgbClr val="FF0000"/>
                </a:solidFill>
                <a:latin typeface="Times New Roman" pitchFamily="18" charset="0"/>
                <a:cs typeface="Times New Roman" pitchFamily="18" charset="0"/>
              </a:rPr>
              <a:t>Output:</a:t>
            </a:r>
          </a:p>
          <a:p>
            <a:pPr>
              <a:buNone/>
            </a:pPr>
            <a:endParaRPr lang="en-US" sz="2000" dirty="0" smtClean="0">
              <a:latin typeface="Times New Roman" pitchFamily="18" charset="0"/>
              <a:cs typeface="Times New Roman" pitchFamily="18" charset="0"/>
            </a:endParaRPr>
          </a:p>
          <a:p>
            <a:pPr>
              <a:buNone/>
            </a:pPr>
            <a:endParaRPr lang="en-US" sz="2000" dirty="0" smtClean="0">
              <a:latin typeface="Times New Roman" pitchFamily="18" charset="0"/>
              <a:cs typeface="Times New Roman" pitchFamily="18" charset="0"/>
            </a:endParaRPr>
          </a:p>
        </p:txBody>
      </p:sp>
      <p:pic>
        <p:nvPicPr>
          <p:cNvPr id="58371" name="Picture 3"/>
          <p:cNvPicPr>
            <a:picLocks noChangeAspect="1" noChangeArrowheads="1"/>
          </p:cNvPicPr>
          <p:nvPr/>
        </p:nvPicPr>
        <p:blipFill>
          <a:blip r:embed="rId2"/>
          <a:srcRect/>
          <a:stretch>
            <a:fillRect/>
          </a:stretch>
        </p:blipFill>
        <p:spPr bwMode="auto">
          <a:xfrm>
            <a:off x="762000" y="1828800"/>
            <a:ext cx="6400800" cy="4770244"/>
          </a:xfrm>
          <a:prstGeom prst="rect">
            <a:avLst/>
          </a:prstGeom>
          <a:noFill/>
          <a:ln w="9525">
            <a:noFill/>
            <a:miter lim="800000"/>
            <a:headEnd/>
            <a:tailEnd/>
          </a:ln>
          <a:effectLst/>
        </p:spPr>
      </p:pic>
    </p:spTree>
    <p:extLst>
      <p:ext uri="{BB962C8B-B14F-4D97-AF65-F5344CB8AC3E}">
        <p14:creationId xmlns:p14="http://schemas.microsoft.com/office/powerpoint/2010/main" xmlns="" val="38884725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latin typeface="Times New Roman" pitchFamily="18" charset="0"/>
                <a:cs typeface="Times New Roman" pitchFamily="18" charset="0"/>
              </a:rPr>
              <a:t>XML Syntax</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304800" y="762000"/>
            <a:ext cx="8686800" cy="5791200"/>
          </a:xfrm>
        </p:spPr>
        <p:txBody>
          <a:bodyPr>
            <a:noAutofit/>
          </a:bodyPr>
          <a:lstStyle/>
          <a:p>
            <a:pPr>
              <a:buNone/>
            </a:pPr>
            <a:r>
              <a:rPr lang="en-US" sz="2400" b="1" dirty="0" smtClean="0">
                <a:latin typeface="Times New Roman" pitchFamily="18" charset="0"/>
                <a:cs typeface="Times New Roman" pitchFamily="18" charset="0"/>
              </a:rPr>
              <a:t>Root Element is mandatory in XML</a:t>
            </a:r>
          </a:p>
          <a:p>
            <a:r>
              <a:rPr lang="en-US" sz="2400" dirty="0" smtClean="0">
                <a:latin typeface="Times New Roman" pitchFamily="18" charset="0"/>
                <a:cs typeface="Times New Roman" pitchFamily="18" charset="0"/>
              </a:rPr>
              <a:t>XML document must have a root element. A root element can have child elements and sub-child elements.</a:t>
            </a:r>
          </a:p>
          <a:p>
            <a:r>
              <a:rPr lang="en-US" sz="2400" dirty="0" smtClean="0">
                <a:latin typeface="Times New Roman" pitchFamily="18" charset="0"/>
                <a:cs typeface="Times New Roman" pitchFamily="18" charset="0"/>
              </a:rPr>
              <a:t>For example: In the following XML document, &lt;message&gt; is the root element and &lt;to&gt;, &lt;from&gt;, &lt;subject&gt; and &lt;text&gt; are child elements.</a:t>
            </a:r>
          </a:p>
          <a:p>
            <a:pPr>
              <a:buNone/>
            </a:pPr>
            <a:r>
              <a:rPr lang="en-US" sz="2400" dirty="0" smtClean="0">
                <a:latin typeface="Times New Roman" pitchFamily="18" charset="0"/>
                <a:cs typeface="Times New Roman" pitchFamily="18" charset="0"/>
              </a:rPr>
              <a:t>&lt;?xml version="1.0" encoding="UTF-8"?&gt;</a:t>
            </a:r>
          </a:p>
          <a:p>
            <a:pPr>
              <a:buNone/>
            </a:pPr>
            <a:r>
              <a:rPr lang="en-US" sz="2400" dirty="0" smtClean="0">
                <a:latin typeface="Times New Roman" pitchFamily="18" charset="0"/>
                <a:cs typeface="Times New Roman" pitchFamily="18" charset="0"/>
              </a:rPr>
              <a:t>&lt;message&gt;</a:t>
            </a:r>
          </a:p>
          <a:p>
            <a:pPr>
              <a:buNone/>
            </a:pPr>
            <a:r>
              <a:rPr lang="en-US" sz="2400" dirty="0" smtClean="0">
                <a:latin typeface="Times New Roman" pitchFamily="18" charset="0"/>
                <a:cs typeface="Times New Roman" pitchFamily="18" charset="0"/>
              </a:rPr>
              <a:t>   &lt;to&gt;</a:t>
            </a:r>
            <a:r>
              <a:rPr lang="en-US" sz="2400" dirty="0" err="1" smtClean="0">
                <a:latin typeface="Times New Roman" pitchFamily="18" charset="0"/>
                <a:cs typeface="Times New Roman" pitchFamily="18" charset="0"/>
              </a:rPr>
              <a:t>Durga</a:t>
            </a:r>
            <a:r>
              <a:rPr lang="en-US" sz="2400" dirty="0" smtClean="0">
                <a:latin typeface="Times New Roman" pitchFamily="18" charset="0"/>
                <a:cs typeface="Times New Roman" pitchFamily="18" charset="0"/>
              </a:rPr>
              <a:t>&lt;/to&gt;</a:t>
            </a:r>
          </a:p>
          <a:p>
            <a:pPr>
              <a:buNone/>
            </a:pPr>
            <a:r>
              <a:rPr lang="en-US" sz="2400" dirty="0" smtClean="0">
                <a:latin typeface="Times New Roman" pitchFamily="18" charset="0"/>
                <a:cs typeface="Times New Roman" pitchFamily="18" charset="0"/>
              </a:rPr>
              <a:t>   &lt;from&gt;</a:t>
            </a:r>
            <a:r>
              <a:rPr lang="en-US" sz="2400" dirty="0" err="1" smtClean="0">
                <a:latin typeface="Times New Roman" pitchFamily="18" charset="0"/>
                <a:cs typeface="Times New Roman" pitchFamily="18" charset="0"/>
              </a:rPr>
              <a:t>Madhu</a:t>
            </a:r>
            <a:r>
              <a:rPr lang="en-US" sz="2400" dirty="0" smtClean="0">
                <a:latin typeface="Times New Roman" pitchFamily="18" charset="0"/>
                <a:cs typeface="Times New Roman" pitchFamily="18" charset="0"/>
              </a:rPr>
              <a:t>&lt;/from&gt;</a:t>
            </a:r>
          </a:p>
          <a:p>
            <a:pPr>
              <a:buNone/>
            </a:pPr>
            <a:r>
              <a:rPr lang="en-US" sz="2400" dirty="0" smtClean="0">
                <a:latin typeface="Times New Roman" pitchFamily="18" charset="0"/>
                <a:cs typeface="Times New Roman" pitchFamily="18" charset="0"/>
              </a:rPr>
              <a:t>   &lt;subject&gt;Message from teacher to Student&lt;/subject&gt;</a:t>
            </a:r>
          </a:p>
          <a:p>
            <a:pPr>
              <a:buNone/>
            </a:pPr>
            <a:r>
              <a:rPr lang="en-US" sz="2400" dirty="0" smtClean="0">
                <a:latin typeface="Times New Roman" pitchFamily="18" charset="0"/>
                <a:cs typeface="Times New Roman" pitchFamily="18" charset="0"/>
              </a:rPr>
              <a:t>   &lt;text&gt;You have an exam tomorrow at 10:00 AM&lt;/text&gt;</a:t>
            </a:r>
          </a:p>
          <a:p>
            <a:pPr>
              <a:buNone/>
            </a:pPr>
            <a:r>
              <a:rPr lang="en-US" sz="2400" dirty="0" smtClean="0">
                <a:latin typeface="Times New Roman" pitchFamily="18" charset="0"/>
                <a:cs typeface="Times New Roman" pitchFamily="18" charset="0"/>
              </a:rPr>
              <a:t>&lt;/message&gt;</a:t>
            </a:r>
          </a:p>
        </p:txBody>
      </p:sp>
    </p:spTree>
    <p:extLst>
      <p:ext uri="{BB962C8B-B14F-4D97-AF65-F5344CB8AC3E}">
        <p14:creationId xmlns:p14="http://schemas.microsoft.com/office/powerpoint/2010/main" xmlns="" val="38884725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pPr algn="l"/>
            <a:r>
              <a:rPr lang="en-US" sz="2800" b="1" dirty="0" smtClean="0">
                <a:latin typeface="Times New Roman" pitchFamily="18" charset="0"/>
                <a:cs typeface="Times New Roman" pitchFamily="18" charset="0"/>
              </a:rPr>
              <a:t>			XML Syntax 		</a:t>
            </a:r>
            <a:r>
              <a:rPr lang="en-US" sz="2000" b="1" dirty="0" err="1" smtClean="0">
                <a:latin typeface="Times New Roman" pitchFamily="18" charset="0"/>
                <a:cs typeface="Times New Roman" pitchFamily="18" charset="0"/>
              </a:rPr>
              <a:t>Contd</a:t>
            </a:r>
            <a:r>
              <a:rPr lang="en-US" sz="2000" b="1"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304800" y="762000"/>
            <a:ext cx="8686800" cy="5791200"/>
          </a:xfrm>
        </p:spPr>
        <p:txBody>
          <a:bodyPr>
            <a:noAutofit/>
          </a:bodyPr>
          <a:lstStyle/>
          <a:p>
            <a:pPr algn="just">
              <a:buNone/>
            </a:pPr>
            <a:r>
              <a:rPr lang="en-US" sz="2400" b="1" dirty="0" smtClean="0">
                <a:latin typeface="Times New Roman"/>
              </a:rPr>
              <a:t>XML is case sensitive</a:t>
            </a:r>
          </a:p>
          <a:p>
            <a:pPr algn="just">
              <a:buNone/>
            </a:pPr>
            <a:r>
              <a:rPr lang="en-US" sz="2400" dirty="0" smtClean="0">
                <a:latin typeface="Times New Roman"/>
              </a:rPr>
              <a:t>XML is a case sensitive language.</a:t>
            </a:r>
          </a:p>
          <a:p>
            <a:pPr algn="just">
              <a:buNone/>
            </a:pPr>
            <a:r>
              <a:rPr lang="en-US" sz="2400" dirty="0" smtClean="0">
                <a:latin typeface="Times New Roman"/>
              </a:rPr>
              <a:t>For example:</a:t>
            </a:r>
          </a:p>
          <a:p>
            <a:pPr algn="just">
              <a:buNone/>
            </a:pPr>
            <a:r>
              <a:rPr lang="en-US" sz="2400" dirty="0" smtClean="0">
                <a:latin typeface="Times New Roman"/>
              </a:rPr>
              <a:t>	&lt;from&gt;</a:t>
            </a:r>
            <a:r>
              <a:rPr lang="en-US" sz="2400" dirty="0" err="1" smtClean="0">
                <a:latin typeface="Times New Roman"/>
              </a:rPr>
              <a:t>madhu</a:t>
            </a:r>
            <a:r>
              <a:rPr lang="en-US" sz="2400" dirty="0" smtClean="0">
                <a:latin typeface="Times New Roman"/>
              </a:rPr>
              <a:t>&lt;/from&gt;	</a:t>
            </a:r>
            <a:r>
              <a:rPr lang="en-US" sz="2400" dirty="0" smtClean="0">
                <a:latin typeface="Times New Roman"/>
                <a:sym typeface="Wingdings"/>
              </a:rPr>
              <a:t> This is valid</a:t>
            </a:r>
          </a:p>
          <a:p>
            <a:pPr algn="just">
              <a:buNone/>
            </a:pPr>
            <a:r>
              <a:rPr lang="en-US" sz="2400" dirty="0" smtClean="0">
                <a:latin typeface="Times New Roman"/>
              </a:rPr>
              <a:t>	&lt;from&gt;Prasad&lt;/FROM&gt;	</a:t>
            </a:r>
            <a:r>
              <a:rPr lang="en-US" sz="2400" dirty="0" smtClean="0">
                <a:latin typeface="Times New Roman"/>
                <a:sym typeface="Wingdings"/>
              </a:rPr>
              <a:t> This is invalid</a:t>
            </a:r>
          </a:p>
          <a:p>
            <a:pPr algn="just"/>
            <a:r>
              <a:rPr lang="en-US" sz="2400" dirty="0" smtClean="0">
                <a:latin typeface="Times New Roman"/>
              </a:rPr>
              <a:t>All letters of closing tag is in capital while all letters of opening tag is in small, this is an example of invalid XML.</a:t>
            </a:r>
          </a:p>
          <a:p>
            <a:pPr algn="just"/>
            <a:endParaRPr lang="en-US" sz="2400" dirty="0" smtClean="0">
              <a:latin typeface="Times New Roman"/>
            </a:endParaRPr>
          </a:p>
          <a:p>
            <a:pPr algn="just">
              <a:buNone/>
            </a:pPr>
            <a:r>
              <a:rPr lang="en-US" sz="2400" b="1" dirty="0" smtClean="0">
                <a:latin typeface="Times New Roman"/>
              </a:rPr>
              <a:t>XML Prolog</a:t>
            </a:r>
          </a:p>
          <a:p>
            <a:pPr algn="just">
              <a:buNone/>
            </a:pPr>
            <a:r>
              <a:rPr lang="en-US" sz="2400" dirty="0" smtClean="0">
                <a:latin typeface="Times New Roman"/>
              </a:rPr>
              <a:t>	&lt;?xml version="1.0" encoding="UTF-8"?&gt;</a:t>
            </a:r>
          </a:p>
          <a:p>
            <a:pPr algn="just"/>
            <a:r>
              <a:rPr lang="en-US" sz="2400" dirty="0" smtClean="0">
                <a:latin typeface="Times New Roman"/>
              </a:rPr>
              <a:t>This line is called the XML Prolog. It is an optional line, however it should be the first line when you mention it. It specifies the XML version and the encoding used in the XML document.</a:t>
            </a:r>
          </a:p>
          <a:p>
            <a:pPr algn="just"/>
            <a:endParaRPr lang="en-US" sz="2400" dirty="0" smtClean="0">
              <a:latin typeface="Times New Roman"/>
            </a:endParaRPr>
          </a:p>
        </p:txBody>
      </p:sp>
    </p:spTree>
    <p:extLst>
      <p:ext uri="{BB962C8B-B14F-4D97-AF65-F5344CB8AC3E}">
        <p14:creationId xmlns:p14="http://schemas.microsoft.com/office/powerpoint/2010/main" xmlns="" val="38884725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pPr algn="l"/>
            <a:r>
              <a:rPr lang="en-US" sz="2800" b="1" dirty="0" smtClean="0">
                <a:latin typeface="Times New Roman" pitchFamily="18" charset="0"/>
                <a:cs typeface="Times New Roman" pitchFamily="18" charset="0"/>
              </a:rPr>
              <a:t>			XML Syntax 		</a:t>
            </a:r>
            <a:r>
              <a:rPr lang="en-US" sz="2000" b="1" dirty="0" err="1" smtClean="0">
                <a:latin typeface="Times New Roman" pitchFamily="18" charset="0"/>
                <a:cs typeface="Times New Roman" pitchFamily="18" charset="0"/>
              </a:rPr>
              <a:t>Contd</a:t>
            </a:r>
            <a:r>
              <a:rPr lang="en-US" sz="2000" b="1"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0" y="762000"/>
            <a:ext cx="8839200" cy="5791200"/>
          </a:xfrm>
        </p:spPr>
        <p:txBody>
          <a:bodyPr>
            <a:noAutofit/>
          </a:bodyPr>
          <a:lstStyle/>
          <a:p>
            <a:pPr algn="just">
              <a:buNone/>
            </a:pPr>
            <a:r>
              <a:rPr lang="en-US" sz="2200" b="1" dirty="0" smtClean="0">
                <a:latin typeface="Times New Roman"/>
              </a:rPr>
              <a:t>Elements should not overlap</a:t>
            </a:r>
          </a:p>
          <a:p>
            <a:pPr algn="just"/>
            <a:r>
              <a:rPr lang="en-US" sz="2200" dirty="0" smtClean="0">
                <a:latin typeface="Times New Roman"/>
              </a:rPr>
              <a:t>All the elements in XML should be properly nested and they should not overlap.</a:t>
            </a:r>
          </a:p>
          <a:p>
            <a:pPr>
              <a:buNone/>
            </a:pPr>
            <a:r>
              <a:rPr lang="en-US" sz="2200" dirty="0" smtClean="0">
                <a:latin typeface="Times New Roman"/>
              </a:rPr>
              <a:t>&lt;class&gt;&lt;teacher&gt;</a:t>
            </a:r>
            <a:r>
              <a:rPr lang="en-US" sz="2200" dirty="0" err="1" smtClean="0">
                <a:latin typeface="Times New Roman"/>
              </a:rPr>
              <a:t>Madhu</a:t>
            </a:r>
            <a:r>
              <a:rPr lang="en-US" sz="2200" dirty="0" smtClean="0">
                <a:latin typeface="Times New Roman"/>
              </a:rPr>
              <a:t>&lt;/class&gt;&lt;/teacher&gt; --&gt;Wrong (Not nested properly)</a:t>
            </a:r>
          </a:p>
          <a:p>
            <a:pPr algn="just">
              <a:buNone/>
            </a:pPr>
            <a:r>
              <a:rPr lang="en-US" sz="2200" dirty="0" smtClean="0">
                <a:latin typeface="Times New Roman"/>
              </a:rPr>
              <a:t>&lt;class&gt;&lt;teacher&gt;</a:t>
            </a:r>
            <a:r>
              <a:rPr lang="en-US" sz="2200" dirty="0" err="1" smtClean="0">
                <a:latin typeface="Times New Roman"/>
              </a:rPr>
              <a:t>Durga</a:t>
            </a:r>
            <a:r>
              <a:rPr lang="en-US" sz="2200" dirty="0" smtClean="0">
                <a:latin typeface="Times New Roman"/>
              </a:rPr>
              <a:t>&lt;/teacher&gt;&lt;/class&gt;  --&gt;Correct (Correctly nested)</a:t>
            </a:r>
          </a:p>
          <a:p>
            <a:pPr algn="just"/>
            <a:endParaRPr lang="en-US" sz="2200" dirty="0" smtClean="0">
              <a:latin typeface="Times New Roman"/>
            </a:endParaRPr>
          </a:p>
          <a:p>
            <a:pPr algn="just">
              <a:buNone/>
            </a:pPr>
            <a:r>
              <a:rPr lang="en-US" sz="2200" b="1" dirty="0" smtClean="0">
                <a:latin typeface="Times New Roman"/>
              </a:rPr>
              <a:t>XML elements must have a closing tag</a:t>
            </a:r>
          </a:p>
          <a:p>
            <a:pPr algn="just"/>
            <a:r>
              <a:rPr lang="en-US" sz="2200" dirty="0" smtClean="0">
                <a:latin typeface="Times New Roman"/>
              </a:rPr>
              <a:t>All XML documents must have a closing tag.</a:t>
            </a:r>
          </a:p>
          <a:p>
            <a:pPr algn="just">
              <a:buNone/>
            </a:pPr>
            <a:r>
              <a:rPr lang="en-US" sz="2200" dirty="0" smtClean="0">
                <a:latin typeface="Times New Roman"/>
              </a:rPr>
              <a:t>	&lt;text category = message&gt;hello&lt;/text&gt;  --&gt;correct</a:t>
            </a:r>
          </a:p>
          <a:p>
            <a:pPr algn="just">
              <a:buNone/>
            </a:pPr>
            <a:r>
              <a:rPr lang="en-US" sz="2200" dirty="0" smtClean="0">
                <a:latin typeface="Times New Roman"/>
              </a:rPr>
              <a:t>	&lt;text category = message&gt;hello  --&gt;wrong</a:t>
            </a:r>
          </a:p>
          <a:p>
            <a:pPr algn="just"/>
            <a:endParaRPr lang="en-US" sz="2200" dirty="0" smtClean="0">
              <a:latin typeface="Times New Roman"/>
            </a:endParaRPr>
          </a:p>
          <a:p>
            <a:pPr algn="just">
              <a:buNone/>
            </a:pPr>
            <a:r>
              <a:rPr lang="en-US" sz="2200" b="1" dirty="0" smtClean="0">
                <a:latin typeface="Times New Roman"/>
              </a:rPr>
              <a:t>Comments in XML</a:t>
            </a:r>
          </a:p>
          <a:p>
            <a:pPr algn="just"/>
            <a:r>
              <a:rPr lang="en-US" sz="2200" dirty="0" smtClean="0">
                <a:latin typeface="Times New Roman"/>
              </a:rPr>
              <a:t>This is how a comment should look like in XML document.</a:t>
            </a:r>
          </a:p>
          <a:p>
            <a:pPr algn="just">
              <a:buNone/>
            </a:pPr>
            <a:r>
              <a:rPr lang="en-US" sz="2200" dirty="0" smtClean="0">
                <a:latin typeface="Times New Roman"/>
              </a:rPr>
              <a:t>	&lt;!-- This is just a comment --&gt;</a:t>
            </a:r>
          </a:p>
          <a:p>
            <a:pPr algn="just"/>
            <a:endParaRPr lang="en-US" sz="2200" dirty="0" smtClean="0">
              <a:latin typeface="Times New Roman"/>
            </a:endParaRPr>
          </a:p>
          <a:p>
            <a:pPr algn="just"/>
            <a:endParaRPr lang="en-US" sz="2200" dirty="0" smtClean="0">
              <a:latin typeface="Times New Roman"/>
            </a:endParaRPr>
          </a:p>
        </p:txBody>
      </p:sp>
    </p:spTree>
    <p:extLst>
      <p:ext uri="{BB962C8B-B14F-4D97-AF65-F5344CB8AC3E}">
        <p14:creationId xmlns:p14="http://schemas.microsoft.com/office/powerpoint/2010/main" xmlns="" val="3888472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pPr algn="l"/>
            <a:r>
              <a:rPr lang="en-US" sz="2800" b="1" dirty="0" smtClean="0">
                <a:latin typeface="Times New Roman" pitchFamily="18" charset="0"/>
                <a:cs typeface="Times New Roman" pitchFamily="18" charset="0"/>
              </a:rPr>
              <a:t>			</a:t>
            </a:r>
            <a:r>
              <a:rPr lang="en-US" sz="2800" b="1" dirty="0" smtClean="0">
                <a:latin typeface="Times New Roman"/>
              </a:rPr>
              <a:t>XML Attributes</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762000"/>
            <a:ext cx="8839200" cy="5791200"/>
          </a:xfrm>
        </p:spPr>
        <p:txBody>
          <a:bodyPr>
            <a:noAutofit/>
          </a:bodyPr>
          <a:lstStyle/>
          <a:p>
            <a:pPr algn="just">
              <a:buFont typeface="Arial"/>
              <a:buChar char="•"/>
            </a:pPr>
            <a:r>
              <a:rPr lang="en-US" sz="2400" dirty="0" smtClean="0">
                <a:latin typeface="Times New Roman"/>
              </a:rPr>
              <a:t>XML elements can have attributes. By the use of attributes we can add the additional information about the element.</a:t>
            </a:r>
          </a:p>
          <a:p>
            <a:pPr algn="just">
              <a:buFont typeface="Arial"/>
              <a:buChar char="•"/>
            </a:pPr>
            <a:r>
              <a:rPr lang="en-US" sz="2400" dirty="0" smtClean="0">
                <a:latin typeface="Times New Roman"/>
              </a:rPr>
              <a:t>XML attributes are a way to add additional data to the XML element. Attributes contain data in form of name &amp; value pairs.</a:t>
            </a:r>
          </a:p>
          <a:p>
            <a:pPr algn="just">
              <a:buFont typeface="Arial"/>
              <a:buChar char="•"/>
            </a:pPr>
            <a:r>
              <a:rPr lang="en-US" sz="2400" dirty="0" smtClean="0">
                <a:latin typeface="Times New Roman"/>
              </a:rPr>
              <a:t>XML attributes are used to enhance the properties of the elements.</a:t>
            </a:r>
          </a:p>
          <a:p>
            <a:pPr algn="just">
              <a:buNone/>
            </a:pPr>
            <a:r>
              <a:rPr lang="en-US" sz="2400" b="1" dirty="0" smtClean="0">
                <a:latin typeface="Times New Roman"/>
              </a:rPr>
              <a:t>Note: XML attributes must always be quoted. We can use single or double quote.</a:t>
            </a:r>
          </a:p>
          <a:p>
            <a:pPr algn="just"/>
            <a:endParaRPr lang="en-US" sz="2400" dirty="0" smtClean="0">
              <a:latin typeface="Times New Roman"/>
            </a:endParaRPr>
          </a:p>
          <a:p>
            <a:pPr algn="just">
              <a:buNone/>
            </a:pPr>
            <a:r>
              <a:rPr lang="en-US" sz="2400" u="sng" dirty="0" smtClean="0">
                <a:latin typeface="Times New Roman"/>
              </a:rPr>
              <a:t>Example:</a:t>
            </a:r>
          </a:p>
          <a:p>
            <a:pPr algn="just">
              <a:buNone/>
            </a:pPr>
            <a:r>
              <a:rPr lang="en-US" sz="2400" dirty="0" smtClean="0">
                <a:latin typeface="Times New Roman"/>
              </a:rPr>
              <a:t>&lt;book </a:t>
            </a:r>
            <a:r>
              <a:rPr lang="en-US" sz="2400" b="1" dirty="0" smtClean="0">
                <a:latin typeface="Times New Roman"/>
              </a:rPr>
              <a:t>category="computers"</a:t>
            </a:r>
            <a:r>
              <a:rPr lang="en-US" sz="2400" dirty="0" smtClean="0">
                <a:latin typeface="Times New Roman"/>
              </a:rPr>
              <a:t>&gt;</a:t>
            </a:r>
          </a:p>
          <a:p>
            <a:pPr algn="just">
              <a:buNone/>
            </a:pPr>
            <a:r>
              <a:rPr lang="en-US" sz="2400" dirty="0" smtClean="0">
                <a:latin typeface="Times New Roman"/>
              </a:rPr>
              <a:t>&lt;price&gt;1000rs&lt;/price&gt;</a:t>
            </a:r>
          </a:p>
          <a:p>
            <a:pPr algn="just">
              <a:buNone/>
            </a:pPr>
            <a:r>
              <a:rPr lang="en-US" sz="2400" dirty="0" smtClean="0">
                <a:latin typeface="Times New Roman"/>
              </a:rPr>
              <a:t>&lt;publisher&gt;Tata McGraw Hill&lt;/publisher&gt;</a:t>
            </a:r>
          </a:p>
          <a:p>
            <a:pPr algn="just">
              <a:buNone/>
            </a:pPr>
            <a:r>
              <a:rPr lang="en-US" sz="2400" dirty="0" smtClean="0">
                <a:latin typeface="Times New Roman"/>
              </a:rPr>
              <a:t> &lt;/book&gt; </a:t>
            </a:r>
          </a:p>
          <a:p>
            <a:pPr algn="just">
              <a:buNone/>
            </a:pPr>
            <a:endParaRPr lang="en-US" sz="2200" dirty="0" smtClean="0">
              <a:latin typeface="Times New Roman"/>
            </a:endParaRPr>
          </a:p>
          <a:p>
            <a:pPr algn="just"/>
            <a:endParaRPr lang="en-US" sz="2200" dirty="0" smtClean="0">
              <a:latin typeface="Times New Roman"/>
            </a:endParaRPr>
          </a:p>
          <a:p>
            <a:pPr algn="just"/>
            <a:endParaRPr lang="en-US" sz="2200" dirty="0" smtClean="0">
              <a:latin typeface="Times New Roman"/>
            </a:endParaRPr>
          </a:p>
        </p:txBody>
      </p:sp>
    </p:spTree>
    <p:extLst>
      <p:ext uri="{BB962C8B-B14F-4D97-AF65-F5344CB8AC3E}">
        <p14:creationId xmlns:p14="http://schemas.microsoft.com/office/powerpoint/2010/main" xmlns="" val="3888472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6038"/>
            <a:ext cx="8229600" cy="411162"/>
          </a:xfrm>
        </p:spPr>
        <p:txBody>
          <a:bodyPr>
            <a:noAutofit/>
          </a:bodyPr>
          <a:lstStyle/>
          <a:p>
            <a:pPr algn="l"/>
            <a:r>
              <a:rPr lang="en-US" sz="2800" b="1" dirty="0" smtClean="0">
                <a:latin typeface="Times New Roman" pitchFamily="18" charset="0"/>
                <a:cs typeface="Times New Roman" pitchFamily="18" charset="0"/>
              </a:rPr>
              <a:t>			</a:t>
            </a:r>
            <a:r>
              <a:rPr lang="en-US" sz="2800" b="1" dirty="0" smtClean="0">
                <a:latin typeface="Times New Roman"/>
              </a:rPr>
              <a:t>XML Attributes              </a:t>
            </a:r>
            <a:r>
              <a:rPr lang="en-US" sz="2000" b="1" dirty="0" err="1" smtClean="0">
                <a:latin typeface="Times New Roman"/>
              </a:rPr>
              <a:t>Contd</a:t>
            </a:r>
            <a:r>
              <a:rPr lang="en-US" sz="2000" b="1" dirty="0" smtClean="0">
                <a:latin typeface="Times New Roman"/>
              </a:rPr>
              <a:t>…</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533400"/>
            <a:ext cx="8839200" cy="6172200"/>
          </a:xfrm>
        </p:spPr>
        <p:txBody>
          <a:bodyPr>
            <a:noAutofit/>
          </a:bodyPr>
          <a:lstStyle/>
          <a:p>
            <a:pPr algn="just">
              <a:buNone/>
            </a:pPr>
            <a:r>
              <a:rPr lang="fr-FR" sz="2200" b="1" u="sng" dirty="0" smtClean="0">
                <a:latin typeface="Times New Roman" pitchFamily="18" charset="0"/>
                <a:cs typeface="Times New Roman" pitchFamily="18" charset="0"/>
              </a:rPr>
              <a:t>XML </a:t>
            </a:r>
            <a:r>
              <a:rPr lang="fr-FR" sz="2200" b="1" u="sng" dirty="0" err="1" smtClean="0">
                <a:latin typeface="Times New Roman" pitchFamily="18" charset="0"/>
                <a:cs typeface="Times New Roman" pitchFamily="18" charset="0"/>
              </a:rPr>
              <a:t>attributes</a:t>
            </a:r>
            <a:r>
              <a:rPr lang="fr-FR" sz="2200" u="sng" dirty="0" smtClean="0">
                <a:latin typeface="Times New Roman" pitchFamily="18" charset="0"/>
                <a:cs typeface="Times New Roman" pitchFamily="18" charset="0"/>
              </a:rPr>
              <a:t> </a:t>
            </a:r>
            <a:r>
              <a:rPr lang="fr-FR" sz="2200" b="1" u="sng" dirty="0" smtClean="0">
                <a:latin typeface="Times New Roman" pitchFamily="18" charset="0"/>
                <a:cs typeface="Times New Roman" pitchFamily="18" charset="0"/>
              </a:rPr>
              <a:t>vs XML </a:t>
            </a:r>
            <a:r>
              <a:rPr lang="fr-FR" sz="2200" b="1" u="sng" dirty="0" err="1" smtClean="0">
                <a:latin typeface="Times New Roman" pitchFamily="18" charset="0"/>
                <a:cs typeface="Times New Roman" pitchFamily="18" charset="0"/>
              </a:rPr>
              <a:t>Sub</a:t>
            </a:r>
            <a:r>
              <a:rPr lang="fr-FR" sz="2200" b="1" u="sng" dirty="0" smtClean="0">
                <a:latin typeface="Times New Roman" pitchFamily="18" charset="0"/>
                <a:cs typeface="Times New Roman" pitchFamily="18" charset="0"/>
              </a:rPr>
              <a:t> </a:t>
            </a:r>
            <a:r>
              <a:rPr lang="fr-FR" sz="2200" b="1" u="sng" dirty="0" err="1" smtClean="0">
                <a:latin typeface="Times New Roman" pitchFamily="18" charset="0"/>
                <a:cs typeface="Times New Roman" pitchFamily="18" charset="0"/>
              </a:rPr>
              <a:t>Elements</a:t>
            </a:r>
            <a:r>
              <a:rPr lang="fr-FR" sz="2200" b="1" u="sng" dirty="0" smtClean="0">
                <a:latin typeface="Times New Roman" pitchFamily="18" charset="0"/>
                <a:cs typeface="Times New Roman" pitchFamily="18" charset="0"/>
              </a:rPr>
              <a:t>:</a:t>
            </a:r>
          </a:p>
          <a:p>
            <a:pPr algn="just"/>
            <a:r>
              <a:rPr lang="en-US" sz="2200" dirty="0" smtClean="0">
                <a:latin typeface="Times New Roman" pitchFamily="18" charset="0"/>
                <a:cs typeface="Times New Roman" pitchFamily="18" charset="0"/>
              </a:rPr>
              <a:t>The Data can be stored in attributes or in child elements. But there are some limitations in using attributes, over child elements</a:t>
            </a:r>
            <a:r>
              <a:rPr lang="en-US" sz="2200" dirty="0" smtClean="0">
                <a:solidFill>
                  <a:srgbClr val="000000"/>
                </a:solidFill>
                <a:latin typeface="Times New Roman" pitchFamily="18" charset="0"/>
                <a:cs typeface="Times New Roman" pitchFamily="18" charset="0"/>
              </a:rPr>
              <a:t>.</a:t>
            </a:r>
          </a:p>
          <a:p>
            <a:pPr algn="just">
              <a:buNone/>
            </a:pPr>
            <a:r>
              <a:rPr lang="en-US" sz="2200" dirty="0" smtClean="0">
                <a:latin typeface="Times New Roman" pitchFamily="18" charset="0"/>
                <a:cs typeface="Times New Roman" pitchFamily="18" charset="0"/>
              </a:rPr>
              <a:t>Same information can be represented in two ways:</a:t>
            </a:r>
          </a:p>
          <a:p>
            <a:pPr algn="just">
              <a:buNone/>
            </a:pPr>
            <a:r>
              <a:rPr lang="en-US" sz="2200" b="1" dirty="0" smtClean="0">
                <a:latin typeface="Times New Roman" pitchFamily="18" charset="0"/>
                <a:cs typeface="Times New Roman" pitchFamily="18" charset="0"/>
              </a:rPr>
              <a:t>1</a:t>
            </a:r>
            <a:r>
              <a:rPr lang="en-US" sz="2200" b="1" baseline="30000" dirty="0" smtClean="0">
                <a:latin typeface="Times New Roman" pitchFamily="18" charset="0"/>
                <a:cs typeface="Times New Roman" pitchFamily="18" charset="0"/>
              </a:rPr>
              <a:t>st</a:t>
            </a:r>
            <a:r>
              <a:rPr lang="en-US" sz="2200" b="1" dirty="0" smtClean="0">
                <a:latin typeface="Times New Roman" pitchFamily="18" charset="0"/>
                <a:cs typeface="Times New Roman" pitchFamily="18" charset="0"/>
              </a:rPr>
              <a:t> Way:</a:t>
            </a:r>
          </a:p>
          <a:p>
            <a:pPr algn="just">
              <a:buNone/>
            </a:pPr>
            <a:r>
              <a:rPr lang="en-US" sz="2200" dirty="0" smtClean="0">
                <a:latin typeface="Times New Roman" pitchFamily="18" charset="0"/>
                <a:cs typeface="Times New Roman" pitchFamily="18" charset="0"/>
              </a:rPr>
              <a:t>&lt;book category="computers"&gt;</a:t>
            </a:r>
          </a:p>
          <a:p>
            <a:pPr algn="just">
              <a:buNone/>
            </a:pPr>
            <a:r>
              <a:rPr lang="en-US" sz="2200" dirty="0" smtClean="0">
                <a:latin typeface="Times New Roman" pitchFamily="18" charset="0"/>
                <a:cs typeface="Times New Roman" pitchFamily="18" charset="0"/>
              </a:rPr>
              <a:t>&lt;price&gt;1000rs&lt;/price&gt;</a:t>
            </a:r>
          </a:p>
          <a:p>
            <a:pPr algn="just">
              <a:buNone/>
            </a:pPr>
            <a:r>
              <a:rPr lang="en-US" sz="2200" dirty="0" smtClean="0">
                <a:latin typeface="Times New Roman" pitchFamily="18" charset="0"/>
                <a:cs typeface="Times New Roman" pitchFamily="18" charset="0"/>
              </a:rPr>
              <a:t>&lt;publisher&gt;Tata McGraw Hill&lt;/publisher&gt;</a:t>
            </a:r>
          </a:p>
          <a:p>
            <a:pPr algn="just">
              <a:buNone/>
            </a:pPr>
            <a:r>
              <a:rPr lang="en-US" sz="2200" dirty="0" smtClean="0">
                <a:latin typeface="Times New Roman" pitchFamily="18" charset="0"/>
                <a:cs typeface="Times New Roman" pitchFamily="18" charset="0"/>
              </a:rPr>
              <a:t> &lt;/book&gt; </a:t>
            </a:r>
          </a:p>
          <a:p>
            <a:pPr algn="just">
              <a:buNone/>
            </a:pPr>
            <a:r>
              <a:rPr lang="en-US" sz="2200" b="1" dirty="0" smtClean="0">
                <a:latin typeface="Times New Roman" pitchFamily="18" charset="0"/>
                <a:cs typeface="Times New Roman" pitchFamily="18" charset="0"/>
              </a:rPr>
              <a:t>2</a:t>
            </a:r>
            <a:r>
              <a:rPr lang="en-US" sz="2200" b="1" baseline="30000" dirty="0" smtClean="0">
                <a:latin typeface="Times New Roman" pitchFamily="18" charset="0"/>
                <a:cs typeface="Times New Roman" pitchFamily="18" charset="0"/>
              </a:rPr>
              <a:t>nd</a:t>
            </a:r>
            <a:r>
              <a:rPr lang="en-US" sz="2200" b="1" dirty="0" smtClean="0">
                <a:latin typeface="Times New Roman" pitchFamily="18" charset="0"/>
                <a:cs typeface="Times New Roman" pitchFamily="18" charset="0"/>
              </a:rPr>
              <a:t> Way:</a:t>
            </a:r>
          </a:p>
          <a:p>
            <a:pPr algn="just">
              <a:buNone/>
            </a:pPr>
            <a:r>
              <a:rPr lang="en-US" sz="2200" dirty="0" smtClean="0">
                <a:latin typeface="Times New Roman" pitchFamily="18" charset="0"/>
                <a:cs typeface="Times New Roman" pitchFamily="18" charset="0"/>
              </a:rPr>
              <a:t>&lt;book&gt;</a:t>
            </a:r>
          </a:p>
          <a:p>
            <a:pPr algn="just">
              <a:buNone/>
            </a:pPr>
            <a:r>
              <a:rPr lang="en-US" sz="2200" dirty="0" smtClean="0">
                <a:latin typeface="Times New Roman" pitchFamily="18" charset="0"/>
                <a:cs typeface="Times New Roman" pitchFamily="18" charset="0"/>
              </a:rPr>
              <a:t>&lt;category&gt;computers &lt;/category&gt;</a:t>
            </a:r>
          </a:p>
          <a:p>
            <a:pPr algn="just">
              <a:buNone/>
            </a:pPr>
            <a:r>
              <a:rPr lang="en-US" sz="2200" dirty="0" smtClean="0">
                <a:latin typeface="Times New Roman" pitchFamily="18" charset="0"/>
                <a:cs typeface="Times New Roman" pitchFamily="18" charset="0"/>
              </a:rPr>
              <a:t>&lt;price&gt;1000rs&lt;/price&gt;</a:t>
            </a:r>
          </a:p>
          <a:p>
            <a:pPr algn="just">
              <a:buNone/>
            </a:pPr>
            <a:r>
              <a:rPr lang="en-US" sz="2200" dirty="0" smtClean="0">
                <a:latin typeface="Times New Roman" pitchFamily="18" charset="0"/>
                <a:cs typeface="Times New Roman" pitchFamily="18" charset="0"/>
              </a:rPr>
              <a:t>&lt;publisher&gt;Tata McGraw Hill&lt;/publisher&gt;</a:t>
            </a:r>
          </a:p>
          <a:p>
            <a:pPr algn="just">
              <a:buNone/>
            </a:pPr>
            <a:r>
              <a:rPr lang="en-US" sz="2200" dirty="0" smtClean="0">
                <a:latin typeface="Times New Roman" pitchFamily="18" charset="0"/>
                <a:cs typeface="Times New Roman" pitchFamily="18" charset="0"/>
              </a:rPr>
              <a:t> &lt;/book&gt; </a:t>
            </a:r>
          </a:p>
        </p:txBody>
      </p:sp>
    </p:spTree>
    <p:extLst>
      <p:ext uri="{BB962C8B-B14F-4D97-AF65-F5344CB8AC3E}">
        <p14:creationId xmlns:p14="http://schemas.microsoft.com/office/powerpoint/2010/main" xmlns="" val="3888472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229600" cy="411162"/>
          </a:xfrm>
        </p:spPr>
        <p:txBody>
          <a:bodyPr>
            <a:noAutofit/>
          </a:bodyPr>
          <a:lstStyle/>
          <a:p>
            <a:pPr algn="l"/>
            <a:r>
              <a:rPr lang="en-US" sz="2800" b="1" dirty="0" smtClean="0">
                <a:latin typeface="Times New Roman" pitchFamily="18" charset="0"/>
                <a:cs typeface="Times New Roman" pitchFamily="18" charset="0"/>
              </a:rPr>
              <a:t>			</a:t>
            </a:r>
            <a:r>
              <a:rPr lang="en-US" sz="2800" b="1" dirty="0" smtClean="0">
                <a:latin typeface="Times New Roman"/>
              </a:rPr>
              <a:t>XML Attributes              </a:t>
            </a:r>
            <a:r>
              <a:rPr lang="en-US" sz="2000" b="1" dirty="0" err="1" smtClean="0">
                <a:latin typeface="Times New Roman"/>
              </a:rPr>
              <a:t>Contd</a:t>
            </a:r>
            <a:r>
              <a:rPr lang="en-US" sz="2000" b="1" dirty="0" smtClean="0">
                <a:latin typeface="Times New Roman"/>
              </a:rPr>
              <a:t>…</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152400" y="762000"/>
            <a:ext cx="8839200" cy="5943600"/>
          </a:xfrm>
        </p:spPr>
        <p:txBody>
          <a:bodyPr>
            <a:noAutofit/>
          </a:bodyPr>
          <a:lstStyle/>
          <a:p>
            <a:pPr algn="just"/>
            <a:endParaRPr lang="en-US" sz="2400" dirty="0" smtClean="0">
              <a:latin typeface="Times New Roman"/>
            </a:endParaRPr>
          </a:p>
          <a:p>
            <a:pPr algn="just"/>
            <a:r>
              <a:rPr lang="en-US" sz="2400" dirty="0" smtClean="0">
                <a:latin typeface="Times New Roman"/>
              </a:rPr>
              <a:t>In the first way category is used as an attribute and in the second way category is used as an element.</a:t>
            </a:r>
          </a:p>
          <a:p>
            <a:pPr algn="just"/>
            <a:endParaRPr lang="en-US" sz="2400" dirty="0" smtClean="0">
              <a:latin typeface="Times New Roman"/>
            </a:endParaRPr>
          </a:p>
          <a:p>
            <a:pPr algn="just"/>
            <a:r>
              <a:rPr lang="en-US" sz="2400" dirty="0" smtClean="0">
                <a:latin typeface="Times New Roman"/>
              </a:rPr>
              <a:t>Both examples provide the same information but it is good practice to avoid attribute in XML and use elements instead of attributes. Because</a:t>
            </a:r>
          </a:p>
          <a:p>
            <a:pPr algn="just">
              <a:buNone/>
            </a:pPr>
            <a:endParaRPr lang="en-US" sz="2400" dirty="0" smtClean="0">
              <a:latin typeface="Times New Roman"/>
            </a:endParaRPr>
          </a:p>
          <a:p>
            <a:pPr algn="just">
              <a:buFont typeface="Arial"/>
              <a:buChar char="•"/>
            </a:pPr>
            <a:r>
              <a:rPr lang="en-US" sz="2400" dirty="0" smtClean="0">
                <a:latin typeface="Times New Roman"/>
              </a:rPr>
              <a:t>Attributes cannot contain multiple values but child elements can have multiple values.</a:t>
            </a:r>
          </a:p>
          <a:p>
            <a:pPr>
              <a:buFont typeface="Arial"/>
              <a:buChar char="•"/>
            </a:pPr>
            <a:r>
              <a:rPr lang="en-US" sz="2400" dirty="0" smtClean="0">
                <a:latin typeface="Times New Roman"/>
              </a:rPr>
              <a:t>Attributes cannot contain tree structure but child element can.</a:t>
            </a:r>
          </a:p>
          <a:p>
            <a:pPr>
              <a:buFont typeface="Arial"/>
              <a:buChar char="•"/>
            </a:pPr>
            <a:r>
              <a:rPr lang="en-US" sz="2400" dirty="0" smtClean="0">
                <a:latin typeface="Times New Roman"/>
              </a:rPr>
              <a:t>Elements are easy to be handled by the programming language compared to the attributes.</a:t>
            </a:r>
          </a:p>
        </p:txBody>
      </p:sp>
    </p:spTree>
    <p:extLst>
      <p:ext uri="{BB962C8B-B14F-4D97-AF65-F5344CB8AC3E}">
        <p14:creationId xmlns:p14="http://schemas.microsoft.com/office/powerpoint/2010/main" xmlns="" val="3888472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915</TotalTime>
  <Words>719</Words>
  <Application>Microsoft Office PowerPoint</Application>
  <PresentationFormat>On-screen Show (4:3)</PresentationFormat>
  <Paragraphs>129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XML (eXtensible Markup Language)</vt:lpstr>
      <vt:lpstr>Introduction:</vt:lpstr>
      <vt:lpstr>HTML Vs XML</vt:lpstr>
      <vt:lpstr>Simple XML document example</vt:lpstr>
      <vt:lpstr>Slide 5</vt:lpstr>
      <vt:lpstr>Slide 6</vt:lpstr>
      <vt:lpstr>XML Syntax</vt:lpstr>
      <vt:lpstr>   XML Syntax   Contd…</vt:lpstr>
      <vt:lpstr>   XML Syntax   Contd…</vt:lpstr>
      <vt:lpstr>   XML Attributes</vt:lpstr>
      <vt:lpstr>   XML Attributes              Contd…</vt:lpstr>
      <vt:lpstr>   XML Attributes              Contd…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Madhu</cp:lastModifiedBy>
  <cp:revision>307</cp:revision>
  <dcterms:created xsi:type="dcterms:W3CDTF">2018-02-05T02:21:51Z</dcterms:created>
  <dcterms:modified xsi:type="dcterms:W3CDTF">2020-05-24T10:16:58Z</dcterms:modified>
</cp:coreProperties>
</file>